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76" r:id="rId3"/>
    <p:sldId id="278" r:id="rId4"/>
    <p:sldId id="279" r:id="rId5"/>
    <p:sldId id="286" r:id="rId6"/>
    <p:sldId id="287" r:id="rId7"/>
    <p:sldId id="288" r:id="rId8"/>
    <p:sldId id="289" r:id="rId9"/>
    <p:sldId id="280" r:id="rId10"/>
    <p:sldId id="282" r:id="rId11"/>
    <p:sldId id="284" r:id="rId12"/>
    <p:sldId id="283" r:id="rId13"/>
    <p:sldId id="285" r:id="rId14"/>
    <p:sldId id="257" r:id="rId15"/>
    <p:sldId id="258" r:id="rId16"/>
    <p:sldId id="259" r:id="rId17"/>
    <p:sldId id="260" r:id="rId18"/>
    <p:sldId id="275" r:id="rId19"/>
    <p:sldId id="261" r:id="rId20"/>
    <p:sldId id="262" r:id="rId21"/>
    <p:sldId id="263" r:id="rId22"/>
    <p:sldId id="264" r:id="rId23"/>
    <p:sldId id="270" r:id="rId24"/>
    <p:sldId id="271" r:id="rId25"/>
    <p:sldId id="265" r:id="rId26"/>
    <p:sldId id="266" r:id="rId27"/>
    <p:sldId id="267" r:id="rId28"/>
    <p:sldId id="268" r:id="rId29"/>
    <p:sldId id="269" r:id="rId30"/>
    <p:sldId id="274" r:id="rId31"/>
    <p:sldId id="272" r:id="rId32"/>
    <p:sldId id="273"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81784" autoAdjust="0"/>
  </p:normalViewPr>
  <p:slideViewPr>
    <p:cSldViewPr snapToGrid="0">
      <p:cViewPr varScale="1">
        <p:scale>
          <a:sx n="70" d="100"/>
          <a:sy n="70" d="100"/>
        </p:scale>
        <p:origin x="11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7.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7.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23B8E-536E-45EB-A927-49F89D110DE1}"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A4B6CF24-9721-4E92-8B1F-353E6A5F4C7B}">
      <dgm:prSet/>
      <dgm:spPr/>
      <dgm:t>
        <a:bodyPr/>
        <a:lstStyle/>
        <a:p>
          <a:r>
            <a:rPr lang="en-US"/>
            <a:t>Christian Guenther</a:t>
          </a:r>
        </a:p>
      </dgm:t>
    </dgm:pt>
    <dgm:pt modelId="{2EEC1528-D088-4A7D-8BF3-749D5CE4ACB9}" type="parTrans" cxnId="{8C250E51-C546-48AD-987C-A93255D768D0}">
      <dgm:prSet/>
      <dgm:spPr/>
      <dgm:t>
        <a:bodyPr/>
        <a:lstStyle/>
        <a:p>
          <a:endParaRPr lang="en-US"/>
        </a:p>
      </dgm:t>
    </dgm:pt>
    <dgm:pt modelId="{A4FD6628-4CBD-4BF9-8F4B-B8999E727BAC}" type="sibTrans" cxnId="{8C250E51-C546-48AD-987C-A93255D768D0}">
      <dgm:prSet/>
      <dgm:spPr/>
      <dgm:t>
        <a:bodyPr/>
        <a:lstStyle/>
        <a:p>
          <a:endParaRPr lang="en-US"/>
        </a:p>
      </dgm:t>
    </dgm:pt>
    <dgm:pt modelId="{45E34244-FE67-4E5B-B66F-9A302EDFDBF1}">
      <dgm:prSet/>
      <dgm:spPr/>
      <dgm:t>
        <a:bodyPr/>
        <a:lstStyle/>
        <a:p>
          <a:r>
            <a:rPr lang="en-US"/>
            <a:t>Karen Marshall</a:t>
          </a:r>
        </a:p>
      </dgm:t>
    </dgm:pt>
    <dgm:pt modelId="{A2A34E3C-2E9B-45F3-A3EA-9AACBEE5CB17}" type="parTrans" cxnId="{F6AE4027-7CCA-428A-9663-1095BDD34102}">
      <dgm:prSet/>
      <dgm:spPr/>
      <dgm:t>
        <a:bodyPr/>
        <a:lstStyle/>
        <a:p>
          <a:endParaRPr lang="en-US"/>
        </a:p>
      </dgm:t>
    </dgm:pt>
    <dgm:pt modelId="{BCB71EDD-55B0-425C-96A3-26FCEB7872FA}" type="sibTrans" cxnId="{F6AE4027-7CCA-428A-9663-1095BDD34102}">
      <dgm:prSet/>
      <dgm:spPr/>
      <dgm:t>
        <a:bodyPr/>
        <a:lstStyle/>
        <a:p>
          <a:endParaRPr lang="en-US"/>
        </a:p>
      </dgm:t>
    </dgm:pt>
    <dgm:pt modelId="{B1E48A12-7ABD-45C2-8CE1-80E7E2A4B24B}">
      <dgm:prSet/>
      <dgm:spPr/>
      <dgm:t>
        <a:bodyPr/>
        <a:lstStyle/>
        <a:p>
          <a:r>
            <a:rPr lang="en-US"/>
            <a:t>Tara Rood</a:t>
          </a:r>
        </a:p>
      </dgm:t>
    </dgm:pt>
    <dgm:pt modelId="{BCE1B5E3-4549-47B3-B371-7E21A8991F50}" type="parTrans" cxnId="{47FC1D9A-A665-4183-8E1A-2A937CA53336}">
      <dgm:prSet/>
      <dgm:spPr/>
      <dgm:t>
        <a:bodyPr/>
        <a:lstStyle/>
        <a:p>
          <a:endParaRPr lang="en-US"/>
        </a:p>
      </dgm:t>
    </dgm:pt>
    <dgm:pt modelId="{7CF66DF0-E7CB-4CE6-8390-DF24C268233D}" type="sibTrans" cxnId="{47FC1D9A-A665-4183-8E1A-2A937CA53336}">
      <dgm:prSet/>
      <dgm:spPr/>
      <dgm:t>
        <a:bodyPr/>
        <a:lstStyle/>
        <a:p>
          <a:endParaRPr lang="en-US"/>
        </a:p>
      </dgm:t>
    </dgm:pt>
    <dgm:pt modelId="{045CBADC-E5F4-4E58-A927-5B9C9EC5F5A3}" type="pres">
      <dgm:prSet presAssocID="{64323B8E-536E-45EB-A927-49F89D110DE1}" presName="linear" presStyleCnt="0">
        <dgm:presLayoutVars>
          <dgm:dir/>
          <dgm:animLvl val="lvl"/>
          <dgm:resizeHandles val="exact"/>
        </dgm:presLayoutVars>
      </dgm:prSet>
      <dgm:spPr/>
    </dgm:pt>
    <dgm:pt modelId="{42F4AAD4-98D9-41F6-ADA7-2A5CC147D7AC}" type="pres">
      <dgm:prSet presAssocID="{A4B6CF24-9721-4E92-8B1F-353E6A5F4C7B}" presName="parentLin" presStyleCnt="0"/>
      <dgm:spPr/>
    </dgm:pt>
    <dgm:pt modelId="{AC85E444-48D7-48BF-811F-25A22F39978F}" type="pres">
      <dgm:prSet presAssocID="{A4B6CF24-9721-4E92-8B1F-353E6A5F4C7B}" presName="parentLeftMargin" presStyleLbl="node1" presStyleIdx="0" presStyleCnt="3"/>
      <dgm:spPr/>
    </dgm:pt>
    <dgm:pt modelId="{308B5475-A44C-4ACF-A207-3A023781DC4E}" type="pres">
      <dgm:prSet presAssocID="{A4B6CF24-9721-4E92-8B1F-353E6A5F4C7B}" presName="parentText" presStyleLbl="node1" presStyleIdx="0" presStyleCnt="3">
        <dgm:presLayoutVars>
          <dgm:chMax val="0"/>
          <dgm:bulletEnabled val="1"/>
        </dgm:presLayoutVars>
      </dgm:prSet>
      <dgm:spPr/>
    </dgm:pt>
    <dgm:pt modelId="{B42B0A1C-64E3-43D2-9F6D-8F6AC7E698B3}" type="pres">
      <dgm:prSet presAssocID="{A4B6CF24-9721-4E92-8B1F-353E6A5F4C7B}" presName="negativeSpace" presStyleCnt="0"/>
      <dgm:spPr/>
    </dgm:pt>
    <dgm:pt modelId="{74EABD21-9F0A-4E1A-B55E-1CCA9F6D67E9}" type="pres">
      <dgm:prSet presAssocID="{A4B6CF24-9721-4E92-8B1F-353E6A5F4C7B}" presName="childText" presStyleLbl="conFgAcc1" presStyleIdx="0" presStyleCnt="3">
        <dgm:presLayoutVars>
          <dgm:bulletEnabled val="1"/>
        </dgm:presLayoutVars>
      </dgm:prSet>
      <dgm:spPr/>
    </dgm:pt>
    <dgm:pt modelId="{AD6645C4-2388-4B16-ABCA-19F2EFA7F2E6}" type="pres">
      <dgm:prSet presAssocID="{A4FD6628-4CBD-4BF9-8F4B-B8999E727BAC}" presName="spaceBetweenRectangles" presStyleCnt="0"/>
      <dgm:spPr/>
    </dgm:pt>
    <dgm:pt modelId="{60C988EB-8157-48CF-B4D1-33E84D4806C8}" type="pres">
      <dgm:prSet presAssocID="{45E34244-FE67-4E5B-B66F-9A302EDFDBF1}" presName="parentLin" presStyleCnt="0"/>
      <dgm:spPr/>
    </dgm:pt>
    <dgm:pt modelId="{BF6D09C3-B4DB-4D5A-A890-40681B6B800A}" type="pres">
      <dgm:prSet presAssocID="{45E34244-FE67-4E5B-B66F-9A302EDFDBF1}" presName="parentLeftMargin" presStyleLbl="node1" presStyleIdx="0" presStyleCnt="3"/>
      <dgm:spPr/>
    </dgm:pt>
    <dgm:pt modelId="{F4D89DA0-74E9-4FE7-94EB-4131B2436972}" type="pres">
      <dgm:prSet presAssocID="{45E34244-FE67-4E5B-B66F-9A302EDFDBF1}" presName="parentText" presStyleLbl="node1" presStyleIdx="1" presStyleCnt="3">
        <dgm:presLayoutVars>
          <dgm:chMax val="0"/>
          <dgm:bulletEnabled val="1"/>
        </dgm:presLayoutVars>
      </dgm:prSet>
      <dgm:spPr/>
    </dgm:pt>
    <dgm:pt modelId="{A4FC3E73-C8BF-46AC-96D1-DF306F4E1E79}" type="pres">
      <dgm:prSet presAssocID="{45E34244-FE67-4E5B-B66F-9A302EDFDBF1}" presName="negativeSpace" presStyleCnt="0"/>
      <dgm:spPr/>
    </dgm:pt>
    <dgm:pt modelId="{CF5A830E-91E9-41E5-A9A3-28A146544206}" type="pres">
      <dgm:prSet presAssocID="{45E34244-FE67-4E5B-B66F-9A302EDFDBF1}" presName="childText" presStyleLbl="conFgAcc1" presStyleIdx="1" presStyleCnt="3">
        <dgm:presLayoutVars>
          <dgm:bulletEnabled val="1"/>
        </dgm:presLayoutVars>
      </dgm:prSet>
      <dgm:spPr/>
    </dgm:pt>
    <dgm:pt modelId="{25CD1BCC-F02C-42DF-8EF0-F63B3178C755}" type="pres">
      <dgm:prSet presAssocID="{BCB71EDD-55B0-425C-96A3-26FCEB7872FA}" presName="spaceBetweenRectangles" presStyleCnt="0"/>
      <dgm:spPr/>
    </dgm:pt>
    <dgm:pt modelId="{97D6823C-ADAC-4D8D-81B1-E258521A35F5}" type="pres">
      <dgm:prSet presAssocID="{B1E48A12-7ABD-45C2-8CE1-80E7E2A4B24B}" presName="parentLin" presStyleCnt="0"/>
      <dgm:spPr/>
    </dgm:pt>
    <dgm:pt modelId="{6283D7E1-1292-48A6-ACCC-AD062C83A5A5}" type="pres">
      <dgm:prSet presAssocID="{B1E48A12-7ABD-45C2-8CE1-80E7E2A4B24B}" presName="parentLeftMargin" presStyleLbl="node1" presStyleIdx="1" presStyleCnt="3"/>
      <dgm:spPr/>
    </dgm:pt>
    <dgm:pt modelId="{B0989CDF-A0F7-4E1D-BBCC-0C70F821CA78}" type="pres">
      <dgm:prSet presAssocID="{B1E48A12-7ABD-45C2-8CE1-80E7E2A4B24B}" presName="parentText" presStyleLbl="node1" presStyleIdx="2" presStyleCnt="3">
        <dgm:presLayoutVars>
          <dgm:chMax val="0"/>
          <dgm:bulletEnabled val="1"/>
        </dgm:presLayoutVars>
      </dgm:prSet>
      <dgm:spPr/>
    </dgm:pt>
    <dgm:pt modelId="{AED713F6-0847-493B-A3C3-DF867CB68939}" type="pres">
      <dgm:prSet presAssocID="{B1E48A12-7ABD-45C2-8CE1-80E7E2A4B24B}" presName="negativeSpace" presStyleCnt="0"/>
      <dgm:spPr/>
    </dgm:pt>
    <dgm:pt modelId="{ED76D822-AA21-443E-AB57-0C178FC1A571}" type="pres">
      <dgm:prSet presAssocID="{B1E48A12-7ABD-45C2-8CE1-80E7E2A4B24B}" presName="childText" presStyleLbl="conFgAcc1" presStyleIdx="2" presStyleCnt="3">
        <dgm:presLayoutVars>
          <dgm:bulletEnabled val="1"/>
        </dgm:presLayoutVars>
      </dgm:prSet>
      <dgm:spPr/>
    </dgm:pt>
  </dgm:ptLst>
  <dgm:cxnLst>
    <dgm:cxn modelId="{F6AE4027-7CCA-428A-9663-1095BDD34102}" srcId="{64323B8E-536E-45EB-A927-49F89D110DE1}" destId="{45E34244-FE67-4E5B-B66F-9A302EDFDBF1}" srcOrd="1" destOrd="0" parTransId="{A2A34E3C-2E9B-45F3-A3EA-9AACBEE5CB17}" sibTransId="{BCB71EDD-55B0-425C-96A3-26FCEB7872FA}"/>
    <dgm:cxn modelId="{9D4D6042-7B43-4346-B380-918F0519E12B}" type="presOf" srcId="{B1E48A12-7ABD-45C2-8CE1-80E7E2A4B24B}" destId="{B0989CDF-A0F7-4E1D-BBCC-0C70F821CA78}" srcOrd="1" destOrd="0" presId="urn:microsoft.com/office/officeart/2005/8/layout/list1"/>
    <dgm:cxn modelId="{DD174A6C-51E5-42BA-B5ED-A0BE840499E5}" type="presOf" srcId="{B1E48A12-7ABD-45C2-8CE1-80E7E2A4B24B}" destId="{6283D7E1-1292-48A6-ACCC-AD062C83A5A5}" srcOrd="0" destOrd="0" presId="urn:microsoft.com/office/officeart/2005/8/layout/list1"/>
    <dgm:cxn modelId="{8C250E51-C546-48AD-987C-A93255D768D0}" srcId="{64323B8E-536E-45EB-A927-49F89D110DE1}" destId="{A4B6CF24-9721-4E92-8B1F-353E6A5F4C7B}" srcOrd="0" destOrd="0" parTransId="{2EEC1528-D088-4A7D-8BF3-749D5CE4ACB9}" sibTransId="{A4FD6628-4CBD-4BF9-8F4B-B8999E727BAC}"/>
    <dgm:cxn modelId="{244F1E71-008E-4866-9513-021B6BA239E1}" type="presOf" srcId="{45E34244-FE67-4E5B-B66F-9A302EDFDBF1}" destId="{BF6D09C3-B4DB-4D5A-A890-40681B6B800A}" srcOrd="0" destOrd="0" presId="urn:microsoft.com/office/officeart/2005/8/layout/list1"/>
    <dgm:cxn modelId="{47FC1D9A-A665-4183-8E1A-2A937CA53336}" srcId="{64323B8E-536E-45EB-A927-49F89D110DE1}" destId="{B1E48A12-7ABD-45C2-8CE1-80E7E2A4B24B}" srcOrd="2" destOrd="0" parTransId="{BCE1B5E3-4549-47B3-B371-7E21A8991F50}" sibTransId="{7CF66DF0-E7CB-4CE6-8390-DF24C268233D}"/>
    <dgm:cxn modelId="{3D1D639E-8A9F-488C-BFE1-20276995ACA4}" type="presOf" srcId="{A4B6CF24-9721-4E92-8B1F-353E6A5F4C7B}" destId="{308B5475-A44C-4ACF-A207-3A023781DC4E}" srcOrd="1" destOrd="0" presId="urn:microsoft.com/office/officeart/2005/8/layout/list1"/>
    <dgm:cxn modelId="{07D2FCC2-79FC-417E-9E0C-7F6F2E9B77E7}" type="presOf" srcId="{64323B8E-536E-45EB-A927-49F89D110DE1}" destId="{045CBADC-E5F4-4E58-A927-5B9C9EC5F5A3}" srcOrd="0" destOrd="0" presId="urn:microsoft.com/office/officeart/2005/8/layout/list1"/>
    <dgm:cxn modelId="{8E5E21C9-42E3-4464-B664-20130D579325}" type="presOf" srcId="{A4B6CF24-9721-4E92-8B1F-353E6A5F4C7B}" destId="{AC85E444-48D7-48BF-811F-25A22F39978F}" srcOrd="0" destOrd="0" presId="urn:microsoft.com/office/officeart/2005/8/layout/list1"/>
    <dgm:cxn modelId="{804F9FE2-9BDF-4518-B2C4-EFBD492C069E}" type="presOf" srcId="{45E34244-FE67-4E5B-B66F-9A302EDFDBF1}" destId="{F4D89DA0-74E9-4FE7-94EB-4131B2436972}" srcOrd="1" destOrd="0" presId="urn:microsoft.com/office/officeart/2005/8/layout/list1"/>
    <dgm:cxn modelId="{604CB75D-AA5C-4420-BA3C-980C25CD44DF}" type="presParOf" srcId="{045CBADC-E5F4-4E58-A927-5B9C9EC5F5A3}" destId="{42F4AAD4-98D9-41F6-ADA7-2A5CC147D7AC}" srcOrd="0" destOrd="0" presId="urn:microsoft.com/office/officeart/2005/8/layout/list1"/>
    <dgm:cxn modelId="{00FFF125-E6CF-49FD-999D-7EFFE4D21E5F}" type="presParOf" srcId="{42F4AAD4-98D9-41F6-ADA7-2A5CC147D7AC}" destId="{AC85E444-48D7-48BF-811F-25A22F39978F}" srcOrd="0" destOrd="0" presId="urn:microsoft.com/office/officeart/2005/8/layout/list1"/>
    <dgm:cxn modelId="{79C84F0E-EEE8-4025-A738-5F23123F98A6}" type="presParOf" srcId="{42F4AAD4-98D9-41F6-ADA7-2A5CC147D7AC}" destId="{308B5475-A44C-4ACF-A207-3A023781DC4E}" srcOrd="1" destOrd="0" presId="urn:microsoft.com/office/officeart/2005/8/layout/list1"/>
    <dgm:cxn modelId="{52EB8280-47EF-46B9-A8BA-C336D4CA94B5}" type="presParOf" srcId="{045CBADC-E5F4-4E58-A927-5B9C9EC5F5A3}" destId="{B42B0A1C-64E3-43D2-9F6D-8F6AC7E698B3}" srcOrd="1" destOrd="0" presId="urn:microsoft.com/office/officeart/2005/8/layout/list1"/>
    <dgm:cxn modelId="{D85E3DA0-26C7-4953-AABF-87FBD375CB5B}" type="presParOf" srcId="{045CBADC-E5F4-4E58-A927-5B9C9EC5F5A3}" destId="{74EABD21-9F0A-4E1A-B55E-1CCA9F6D67E9}" srcOrd="2" destOrd="0" presId="urn:microsoft.com/office/officeart/2005/8/layout/list1"/>
    <dgm:cxn modelId="{31B767B2-97D1-412F-BD23-3257315F42AA}" type="presParOf" srcId="{045CBADC-E5F4-4E58-A927-5B9C9EC5F5A3}" destId="{AD6645C4-2388-4B16-ABCA-19F2EFA7F2E6}" srcOrd="3" destOrd="0" presId="urn:microsoft.com/office/officeart/2005/8/layout/list1"/>
    <dgm:cxn modelId="{58186F34-1F90-411C-81C1-DE666FF31A1E}" type="presParOf" srcId="{045CBADC-E5F4-4E58-A927-5B9C9EC5F5A3}" destId="{60C988EB-8157-48CF-B4D1-33E84D4806C8}" srcOrd="4" destOrd="0" presId="urn:microsoft.com/office/officeart/2005/8/layout/list1"/>
    <dgm:cxn modelId="{57716922-202F-4FFE-9461-C9250EB84D70}" type="presParOf" srcId="{60C988EB-8157-48CF-B4D1-33E84D4806C8}" destId="{BF6D09C3-B4DB-4D5A-A890-40681B6B800A}" srcOrd="0" destOrd="0" presId="urn:microsoft.com/office/officeart/2005/8/layout/list1"/>
    <dgm:cxn modelId="{A20DE203-9F7E-4361-8A3F-0A806301BECA}" type="presParOf" srcId="{60C988EB-8157-48CF-B4D1-33E84D4806C8}" destId="{F4D89DA0-74E9-4FE7-94EB-4131B2436972}" srcOrd="1" destOrd="0" presId="urn:microsoft.com/office/officeart/2005/8/layout/list1"/>
    <dgm:cxn modelId="{01961EB6-216C-4DEA-91D7-6146CF812EC3}" type="presParOf" srcId="{045CBADC-E5F4-4E58-A927-5B9C9EC5F5A3}" destId="{A4FC3E73-C8BF-46AC-96D1-DF306F4E1E79}" srcOrd="5" destOrd="0" presId="urn:microsoft.com/office/officeart/2005/8/layout/list1"/>
    <dgm:cxn modelId="{45D5690B-7F9D-4E1F-9597-3BBB8F2BBB7E}" type="presParOf" srcId="{045CBADC-E5F4-4E58-A927-5B9C9EC5F5A3}" destId="{CF5A830E-91E9-41E5-A9A3-28A146544206}" srcOrd="6" destOrd="0" presId="urn:microsoft.com/office/officeart/2005/8/layout/list1"/>
    <dgm:cxn modelId="{F544493C-C4A0-4A09-AF3F-F9BB4F0D059E}" type="presParOf" srcId="{045CBADC-E5F4-4E58-A927-5B9C9EC5F5A3}" destId="{25CD1BCC-F02C-42DF-8EF0-F63B3178C755}" srcOrd="7" destOrd="0" presId="urn:microsoft.com/office/officeart/2005/8/layout/list1"/>
    <dgm:cxn modelId="{1C1AA297-F08F-4299-A7A1-7889A9857ED7}" type="presParOf" srcId="{045CBADC-E5F4-4E58-A927-5B9C9EC5F5A3}" destId="{97D6823C-ADAC-4D8D-81B1-E258521A35F5}" srcOrd="8" destOrd="0" presId="urn:microsoft.com/office/officeart/2005/8/layout/list1"/>
    <dgm:cxn modelId="{9562CFC8-96B3-4DD3-A06F-5234ECF5F1C9}" type="presParOf" srcId="{97D6823C-ADAC-4D8D-81B1-E258521A35F5}" destId="{6283D7E1-1292-48A6-ACCC-AD062C83A5A5}" srcOrd="0" destOrd="0" presId="urn:microsoft.com/office/officeart/2005/8/layout/list1"/>
    <dgm:cxn modelId="{FF8AA3EA-0A66-4250-8F94-A342FA126544}" type="presParOf" srcId="{97D6823C-ADAC-4D8D-81B1-E258521A35F5}" destId="{B0989CDF-A0F7-4E1D-BBCC-0C70F821CA78}" srcOrd="1" destOrd="0" presId="urn:microsoft.com/office/officeart/2005/8/layout/list1"/>
    <dgm:cxn modelId="{E0D3ABF9-6EFC-4EC5-8FD8-2AE0FBA86878}" type="presParOf" srcId="{045CBADC-E5F4-4E58-A927-5B9C9EC5F5A3}" destId="{AED713F6-0847-493B-A3C3-DF867CB68939}" srcOrd="9" destOrd="0" presId="urn:microsoft.com/office/officeart/2005/8/layout/list1"/>
    <dgm:cxn modelId="{F0115EC1-F760-4DEE-B6CF-A5D5609FF163}" type="presParOf" srcId="{045CBADC-E5F4-4E58-A927-5B9C9EC5F5A3}" destId="{ED76D822-AA21-443E-AB57-0C178FC1A57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F554CC-9951-4235-8D7C-9CE923AC77E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BA75BB0-C78F-4C21-AC92-7B647EE02DD2}">
      <dgm:prSet/>
      <dgm:spPr/>
      <dgm:t>
        <a:bodyPr/>
        <a:lstStyle/>
        <a:p>
          <a:r>
            <a:rPr lang="en-US"/>
            <a:t>While the unemployment rate has steadily declined since the mid 2020. People are only considered ‘unemployed’ if they are actively seeking work. (Those who have given up on finding a job or are not looking for work are no longer considered part of the labor force—and therefore not counted among the unemployed).</a:t>
          </a:r>
        </a:p>
      </dgm:t>
    </dgm:pt>
    <dgm:pt modelId="{EBD180E7-31AC-45A3-AF8E-FE6FC6820F6D}" type="parTrans" cxnId="{D90063DF-E34D-45AB-8B76-C454895CB8C4}">
      <dgm:prSet/>
      <dgm:spPr/>
      <dgm:t>
        <a:bodyPr/>
        <a:lstStyle/>
        <a:p>
          <a:endParaRPr lang="en-US"/>
        </a:p>
      </dgm:t>
    </dgm:pt>
    <dgm:pt modelId="{BF9031E0-5DBB-4075-9A74-98E84BA72F36}" type="sibTrans" cxnId="{D90063DF-E34D-45AB-8B76-C454895CB8C4}">
      <dgm:prSet/>
      <dgm:spPr/>
      <dgm:t>
        <a:bodyPr/>
        <a:lstStyle/>
        <a:p>
          <a:endParaRPr lang="en-US"/>
        </a:p>
      </dgm:t>
    </dgm:pt>
    <dgm:pt modelId="{5451E783-A25F-4107-AF3D-B76C944984DB}">
      <dgm:prSet/>
      <dgm:spPr/>
      <dgm:t>
        <a:bodyPr/>
        <a:lstStyle/>
        <a:p>
          <a:r>
            <a:rPr lang="en-US" dirty="0"/>
            <a:t>The labor force participation rate is a better metric for assessing the health of the labor market and the size of the active workforce. The labor force participation rate was 62.4% in August 2022, whereas in February 2020, pre-pandemic, the labor force participation stood at 63.4%. </a:t>
          </a:r>
        </a:p>
      </dgm:t>
    </dgm:pt>
    <dgm:pt modelId="{403442C1-88A0-4A3A-8E6A-8A250469DA3D}" type="parTrans" cxnId="{DE40DA8F-C619-4354-8310-9FBC3DA3D84A}">
      <dgm:prSet/>
      <dgm:spPr/>
      <dgm:t>
        <a:bodyPr/>
        <a:lstStyle/>
        <a:p>
          <a:endParaRPr lang="en-US"/>
        </a:p>
      </dgm:t>
    </dgm:pt>
    <dgm:pt modelId="{9E4F998D-2F38-4628-8F25-44FDC68A0EC5}" type="sibTrans" cxnId="{DE40DA8F-C619-4354-8310-9FBC3DA3D84A}">
      <dgm:prSet/>
      <dgm:spPr/>
      <dgm:t>
        <a:bodyPr/>
        <a:lstStyle/>
        <a:p>
          <a:endParaRPr lang="en-US"/>
        </a:p>
      </dgm:t>
    </dgm:pt>
    <dgm:pt modelId="{60C315F6-6451-41A9-8D76-641D02AFBDFB}" type="pres">
      <dgm:prSet presAssocID="{2BF554CC-9951-4235-8D7C-9CE923AC77E4}" presName="hierChild1" presStyleCnt="0">
        <dgm:presLayoutVars>
          <dgm:chPref val="1"/>
          <dgm:dir/>
          <dgm:animOne val="branch"/>
          <dgm:animLvl val="lvl"/>
          <dgm:resizeHandles/>
        </dgm:presLayoutVars>
      </dgm:prSet>
      <dgm:spPr/>
    </dgm:pt>
    <dgm:pt modelId="{BD922BD0-FF38-4F99-843F-80B69D9CFE07}" type="pres">
      <dgm:prSet presAssocID="{FBA75BB0-C78F-4C21-AC92-7B647EE02DD2}" presName="hierRoot1" presStyleCnt="0"/>
      <dgm:spPr/>
    </dgm:pt>
    <dgm:pt modelId="{DC95A34C-0B88-42F9-A157-7B2A572E8817}" type="pres">
      <dgm:prSet presAssocID="{FBA75BB0-C78F-4C21-AC92-7B647EE02DD2}" presName="composite" presStyleCnt="0"/>
      <dgm:spPr/>
    </dgm:pt>
    <dgm:pt modelId="{76ADDA12-7CD1-473F-B397-3EA9E59E45F7}" type="pres">
      <dgm:prSet presAssocID="{FBA75BB0-C78F-4C21-AC92-7B647EE02DD2}" presName="background" presStyleLbl="node0" presStyleIdx="0" presStyleCnt="2"/>
      <dgm:spPr/>
    </dgm:pt>
    <dgm:pt modelId="{BCF810D4-E907-44E2-B3B2-F3E3CE99ECC1}" type="pres">
      <dgm:prSet presAssocID="{FBA75BB0-C78F-4C21-AC92-7B647EE02DD2}" presName="text" presStyleLbl="fgAcc0" presStyleIdx="0" presStyleCnt="2">
        <dgm:presLayoutVars>
          <dgm:chPref val="3"/>
        </dgm:presLayoutVars>
      </dgm:prSet>
      <dgm:spPr/>
    </dgm:pt>
    <dgm:pt modelId="{9EDF2A4E-1C0B-4814-BA59-2D5ED20ADE76}" type="pres">
      <dgm:prSet presAssocID="{FBA75BB0-C78F-4C21-AC92-7B647EE02DD2}" presName="hierChild2" presStyleCnt="0"/>
      <dgm:spPr/>
    </dgm:pt>
    <dgm:pt modelId="{E17EA20B-795B-4687-A550-69D1288C505B}" type="pres">
      <dgm:prSet presAssocID="{5451E783-A25F-4107-AF3D-B76C944984DB}" presName="hierRoot1" presStyleCnt="0"/>
      <dgm:spPr/>
    </dgm:pt>
    <dgm:pt modelId="{C3AD48A2-7323-4371-85A9-48E9C4D26E15}" type="pres">
      <dgm:prSet presAssocID="{5451E783-A25F-4107-AF3D-B76C944984DB}" presName="composite" presStyleCnt="0"/>
      <dgm:spPr/>
    </dgm:pt>
    <dgm:pt modelId="{74656798-7A27-4903-99FD-9F58EFB6D051}" type="pres">
      <dgm:prSet presAssocID="{5451E783-A25F-4107-AF3D-B76C944984DB}" presName="background" presStyleLbl="node0" presStyleIdx="1" presStyleCnt="2"/>
      <dgm:spPr/>
    </dgm:pt>
    <dgm:pt modelId="{BD6A467D-51E6-4834-A7CF-DE07009B7175}" type="pres">
      <dgm:prSet presAssocID="{5451E783-A25F-4107-AF3D-B76C944984DB}" presName="text" presStyleLbl="fgAcc0" presStyleIdx="1" presStyleCnt="2">
        <dgm:presLayoutVars>
          <dgm:chPref val="3"/>
        </dgm:presLayoutVars>
      </dgm:prSet>
      <dgm:spPr/>
    </dgm:pt>
    <dgm:pt modelId="{20596580-1626-4F95-810C-B9D20039F76E}" type="pres">
      <dgm:prSet presAssocID="{5451E783-A25F-4107-AF3D-B76C944984DB}" presName="hierChild2" presStyleCnt="0"/>
      <dgm:spPr/>
    </dgm:pt>
  </dgm:ptLst>
  <dgm:cxnLst>
    <dgm:cxn modelId="{C2E5F454-737D-48A4-BA99-48505B45B06A}" type="presOf" srcId="{FBA75BB0-C78F-4C21-AC92-7B647EE02DD2}" destId="{BCF810D4-E907-44E2-B3B2-F3E3CE99ECC1}" srcOrd="0" destOrd="0" presId="urn:microsoft.com/office/officeart/2005/8/layout/hierarchy1"/>
    <dgm:cxn modelId="{DC8C4D77-CABF-44AC-AF09-24DE60D6F05D}" type="presOf" srcId="{5451E783-A25F-4107-AF3D-B76C944984DB}" destId="{BD6A467D-51E6-4834-A7CF-DE07009B7175}" srcOrd="0" destOrd="0" presId="urn:microsoft.com/office/officeart/2005/8/layout/hierarchy1"/>
    <dgm:cxn modelId="{DE40DA8F-C619-4354-8310-9FBC3DA3D84A}" srcId="{2BF554CC-9951-4235-8D7C-9CE923AC77E4}" destId="{5451E783-A25F-4107-AF3D-B76C944984DB}" srcOrd="1" destOrd="0" parTransId="{403442C1-88A0-4A3A-8E6A-8A250469DA3D}" sibTransId="{9E4F998D-2F38-4628-8F25-44FDC68A0EC5}"/>
    <dgm:cxn modelId="{D90063DF-E34D-45AB-8B76-C454895CB8C4}" srcId="{2BF554CC-9951-4235-8D7C-9CE923AC77E4}" destId="{FBA75BB0-C78F-4C21-AC92-7B647EE02DD2}" srcOrd="0" destOrd="0" parTransId="{EBD180E7-31AC-45A3-AF8E-FE6FC6820F6D}" sibTransId="{BF9031E0-5DBB-4075-9A74-98E84BA72F36}"/>
    <dgm:cxn modelId="{58E072FA-DF00-4A62-A7B2-B95475937877}" type="presOf" srcId="{2BF554CC-9951-4235-8D7C-9CE923AC77E4}" destId="{60C315F6-6451-41A9-8D76-641D02AFBDFB}" srcOrd="0" destOrd="0" presId="urn:microsoft.com/office/officeart/2005/8/layout/hierarchy1"/>
    <dgm:cxn modelId="{A11F602F-315F-4984-ADCD-256D39A5FADD}" type="presParOf" srcId="{60C315F6-6451-41A9-8D76-641D02AFBDFB}" destId="{BD922BD0-FF38-4F99-843F-80B69D9CFE07}" srcOrd="0" destOrd="0" presId="urn:microsoft.com/office/officeart/2005/8/layout/hierarchy1"/>
    <dgm:cxn modelId="{2E18D02E-C426-4C97-923A-B7AB73DDFAB8}" type="presParOf" srcId="{BD922BD0-FF38-4F99-843F-80B69D9CFE07}" destId="{DC95A34C-0B88-42F9-A157-7B2A572E8817}" srcOrd="0" destOrd="0" presId="urn:microsoft.com/office/officeart/2005/8/layout/hierarchy1"/>
    <dgm:cxn modelId="{7ACEFAA9-F650-4DD4-9454-31FE6524F639}" type="presParOf" srcId="{DC95A34C-0B88-42F9-A157-7B2A572E8817}" destId="{76ADDA12-7CD1-473F-B397-3EA9E59E45F7}" srcOrd="0" destOrd="0" presId="urn:microsoft.com/office/officeart/2005/8/layout/hierarchy1"/>
    <dgm:cxn modelId="{4FEAA2D2-7B19-4AD6-BA79-C94668F2F05C}" type="presParOf" srcId="{DC95A34C-0B88-42F9-A157-7B2A572E8817}" destId="{BCF810D4-E907-44E2-B3B2-F3E3CE99ECC1}" srcOrd="1" destOrd="0" presId="urn:microsoft.com/office/officeart/2005/8/layout/hierarchy1"/>
    <dgm:cxn modelId="{AA565C90-B1CA-4C99-BD27-6361E34A2A5C}" type="presParOf" srcId="{BD922BD0-FF38-4F99-843F-80B69D9CFE07}" destId="{9EDF2A4E-1C0B-4814-BA59-2D5ED20ADE76}" srcOrd="1" destOrd="0" presId="urn:microsoft.com/office/officeart/2005/8/layout/hierarchy1"/>
    <dgm:cxn modelId="{24D247CE-05CC-4279-9CA1-8FA2C9CB5BE4}" type="presParOf" srcId="{60C315F6-6451-41A9-8D76-641D02AFBDFB}" destId="{E17EA20B-795B-4687-A550-69D1288C505B}" srcOrd="1" destOrd="0" presId="urn:microsoft.com/office/officeart/2005/8/layout/hierarchy1"/>
    <dgm:cxn modelId="{4EE32D24-A73F-4C5A-A955-913F5A5EA3AC}" type="presParOf" srcId="{E17EA20B-795B-4687-A550-69D1288C505B}" destId="{C3AD48A2-7323-4371-85A9-48E9C4D26E15}" srcOrd="0" destOrd="0" presId="urn:microsoft.com/office/officeart/2005/8/layout/hierarchy1"/>
    <dgm:cxn modelId="{AAA3E4A7-934F-40A6-85CE-EC36DEA4B116}" type="presParOf" srcId="{C3AD48A2-7323-4371-85A9-48E9C4D26E15}" destId="{74656798-7A27-4903-99FD-9F58EFB6D051}" srcOrd="0" destOrd="0" presId="urn:microsoft.com/office/officeart/2005/8/layout/hierarchy1"/>
    <dgm:cxn modelId="{7A7FF337-D170-4DDA-BF4B-FA49CEA1DD58}" type="presParOf" srcId="{C3AD48A2-7323-4371-85A9-48E9C4D26E15}" destId="{BD6A467D-51E6-4834-A7CF-DE07009B7175}" srcOrd="1" destOrd="0" presId="urn:microsoft.com/office/officeart/2005/8/layout/hierarchy1"/>
    <dgm:cxn modelId="{554EBFBF-2E54-423F-B23B-1ECFBACB080D}" type="presParOf" srcId="{E17EA20B-795B-4687-A550-69D1288C505B}" destId="{20596580-1626-4F95-810C-B9D20039F76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7E0CCC-B58E-47FD-B87E-988C93171A1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B95E45B-FE9B-48A2-BA92-53EAB8200868}">
      <dgm:prSet/>
      <dgm:spPr/>
      <dgm:t>
        <a:bodyPr/>
        <a:lstStyle/>
        <a:p>
          <a:r>
            <a:rPr lang="en-US" dirty="0"/>
            <a:t>Boosted Benefits</a:t>
          </a:r>
        </a:p>
      </dgm:t>
    </dgm:pt>
    <dgm:pt modelId="{F20DB980-B967-42BB-A042-C14B0E5961B5}" type="parTrans" cxnId="{C864FBA4-F303-474A-9CFE-A2D18317FEE6}">
      <dgm:prSet/>
      <dgm:spPr/>
      <dgm:t>
        <a:bodyPr/>
        <a:lstStyle/>
        <a:p>
          <a:endParaRPr lang="en-US"/>
        </a:p>
      </dgm:t>
    </dgm:pt>
    <dgm:pt modelId="{FD7C6F5A-68D4-4B90-ADFC-73BC9271DE35}" type="sibTrans" cxnId="{C864FBA4-F303-474A-9CFE-A2D18317FEE6}">
      <dgm:prSet/>
      <dgm:spPr/>
      <dgm:t>
        <a:bodyPr/>
        <a:lstStyle/>
        <a:p>
          <a:endParaRPr lang="en-US"/>
        </a:p>
      </dgm:t>
    </dgm:pt>
    <dgm:pt modelId="{E3BA5523-92E0-4650-B70A-47A61325771F}">
      <dgm:prSet/>
      <dgm:spPr/>
      <dgm:t>
        <a:bodyPr/>
        <a:lstStyle/>
        <a:p>
          <a:r>
            <a:rPr lang="en-US" dirty="0"/>
            <a:t>Hybrid and Remote work options/Four-day work weeks/flexible schedules</a:t>
          </a:r>
        </a:p>
      </dgm:t>
    </dgm:pt>
    <dgm:pt modelId="{4988B9EB-8DE7-492D-9C2E-3E684A3E0CB7}" type="parTrans" cxnId="{2B89CE33-DEFB-421E-AE7B-60A603A022FC}">
      <dgm:prSet/>
      <dgm:spPr/>
      <dgm:t>
        <a:bodyPr/>
        <a:lstStyle/>
        <a:p>
          <a:endParaRPr lang="en-US"/>
        </a:p>
      </dgm:t>
    </dgm:pt>
    <dgm:pt modelId="{C8B06DA6-91C0-4010-865E-6853EE4C397F}" type="sibTrans" cxnId="{2B89CE33-DEFB-421E-AE7B-60A603A022FC}">
      <dgm:prSet/>
      <dgm:spPr/>
      <dgm:t>
        <a:bodyPr/>
        <a:lstStyle/>
        <a:p>
          <a:endParaRPr lang="en-US"/>
        </a:p>
      </dgm:t>
    </dgm:pt>
    <dgm:pt modelId="{B6F49E41-2531-47A6-AB79-E0CAD0C608E9}">
      <dgm:prSet/>
      <dgm:spPr/>
      <dgm:t>
        <a:bodyPr/>
        <a:lstStyle/>
        <a:p>
          <a:r>
            <a:rPr lang="en-US" dirty="0"/>
            <a:t>Career Growth Opportunities</a:t>
          </a:r>
        </a:p>
      </dgm:t>
    </dgm:pt>
    <dgm:pt modelId="{0CE1F697-36A4-4FFD-BA59-CD168073B048}" type="parTrans" cxnId="{13D63CB7-695C-4355-9D16-4E0941D53A45}">
      <dgm:prSet/>
      <dgm:spPr/>
      <dgm:t>
        <a:bodyPr/>
        <a:lstStyle/>
        <a:p>
          <a:endParaRPr lang="en-US"/>
        </a:p>
      </dgm:t>
    </dgm:pt>
    <dgm:pt modelId="{0E317C76-7178-4855-BFE4-469B9A371BC1}" type="sibTrans" cxnId="{13D63CB7-695C-4355-9D16-4E0941D53A45}">
      <dgm:prSet/>
      <dgm:spPr/>
      <dgm:t>
        <a:bodyPr/>
        <a:lstStyle/>
        <a:p>
          <a:endParaRPr lang="en-US"/>
        </a:p>
      </dgm:t>
    </dgm:pt>
    <dgm:pt modelId="{528CD3F5-6C2B-4DF1-B360-F6109EFCC651}">
      <dgm:prSet/>
      <dgm:spPr/>
      <dgm:t>
        <a:bodyPr/>
        <a:lstStyle/>
        <a:p>
          <a:r>
            <a:rPr lang="en-US" dirty="0"/>
            <a:t>Salary Transparency</a:t>
          </a:r>
        </a:p>
      </dgm:t>
    </dgm:pt>
    <dgm:pt modelId="{14C719A4-1D33-43F9-B30D-003EB71F6584}" type="parTrans" cxnId="{810AFE94-1D56-4101-BBFF-B265B6F266E1}">
      <dgm:prSet/>
      <dgm:spPr/>
      <dgm:t>
        <a:bodyPr/>
        <a:lstStyle/>
        <a:p>
          <a:endParaRPr lang="en-US"/>
        </a:p>
      </dgm:t>
    </dgm:pt>
    <dgm:pt modelId="{35F0B17D-CF83-4C23-AE27-B731B81772B9}" type="sibTrans" cxnId="{810AFE94-1D56-4101-BBFF-B265B6F266E1}">
      <dgm:prSet/>
      <dgm:spPr/>
      <dgm:t>
        <a:bodyPr/>
        <a:lstStyle/>
        <a:p>
          <a:endParaRPr lang="en-US"/>
        </a:p>
      </dgm:t>
    </dgm:pt>
    <dgm:pt modelId="{659447E2-9FE1-49CD-B8E6-4F37EB7F013D}">
      <dgm:prSet/>
      <dgm:spPr/>
      <dgm:t>
        <a:bodyPr/>
        <a:lstStyle/>
        <a:p>
          <a:r>
            <a:rPr lang="en-US" dirty="0"/>
            <a:t>Diversity and Inclusion </a:t>
          </a:r>
        </a:p>
      </dgm:t>
    </dgm:pt>
    <dgm:pt modelId="{6F0726EA-99C4-403E-A3F1-DDDFD4E23610}" type="parTrans" cxnId="{9B767166-0CE1-4460-9628-87B7686A69C9}">
      <dgm:prSet/>
      <dgm:spPr/>
      <dgm:t>
        <a:bodyPr/>
        <a:lstStyle/>
        <a:p>
          <a:endParaRPr lang="en-US"/>
        </a:p>
      </dgm:t>
    </dgm:pt>
    <dgm:pt modelId="{D9F673D8-3CD5-4DCB-9852-7F3EF4AAC40F}" type="sibTrans" cxnId="{9B767166-0CE1-4460-9628-87B7686A69C9}">
      <dgm:prSet/>
      <dgm:spPr/>
      <dgm:t>
        <a:bodyPr/>
        <a:lstStyle/>
        <a:p>
          <a:endParaRPr lang="en-US"/>
        </a:p>
      </dgm:t>
    </dgm:pt>
    <dgm:pt modelId="{396EA2A0-E214-4169-969D-265E2C2139B3}">
      <dgm:prSet/>
      <dgm:spPr/>
      <dgm:t>
        <a:bodyPr/>
        <a:lstStyle/>
        <a:p>
          <a:r>
            <a:rPr lang="en-US" dirty="0"/>
            <a:t>Wellness programs</a:t>
          </a:r>
        </a:p>
      </dgm:t>
    </dgm:pt>
    <dgm:pt modelId="{A4F11793-72FF-494B-A5C7-635E202A6A5A}" type="parTrans" cxnId="{8BB806DE-9409-4531-B453-5AEF7DB8402C}">
      <dgm:prSet/>
      <dgm:spPr/>
      <dgm:t>
        <a:bodyPr/>
        <a:lstStyle/>
        <a:p>
          <a:endParaRPr lang="en-US"/>
        </a:p>
      </dgm:t>
    </dgm:pt>
    <dgm:pt modelId="{6CDAF756-FAA9-4DF2-B5FD-C7B0358F8EB6}" type="sibTrans" cxnId="{8BB806DE-9409-4531-B453-5AEF7DB8402C}">
      <dgm:prSet/>
      <dgm:spPr/>
      <dgm:t>
        <a:bodyPr/>
        <a:lstStyle/>
        <a:p>
          <a:endParaRPr lang="en-US"/>
        </a:p>
      </dgm:t>
    </dgm:pt>
    <dgm:pt modelId="{73BCAB1F-D105-4532-B673-44E6FC33A7BF}" type="pres">
      <dgm:prSet presAssocID="{AA7E0CCC-B58E-47FD-B87E-988C93171A19}" presName="vert0" presStyleCnt="0">
        <dgm:presLayoutVars>
          <dgm:dir/>
          <dgm:animOne val="branch"/>
          <dgm:animLvl val="lvl"/>
        </dgm:presLayoutVars>
      </dgm:prSet>
      <dgm:spPr/>
    </dgm:pt>
    <dgm:pt modelId="{6F405EF3-4D75-4AA7-A508-0CD5227777F0}" type="pres">
      <dgm:prSet presAssocID="{DB95E45B-FE9B-48A2-BA92-53EAB8200868}" presName="thickLine" presStyleLbl="alignNode1" presStyleIdx="0" presStyleCnt="6"/>
      <dgm:spPr/>
    </dgm:pt>
    <dgm:pt modelId="{D324D75A-28AE-487F-AD58-404C1E5DA06C}" type="pres">
      <dgm:prSet presAssocID="{DB95E45B-FE9B-48A2-BA92-53EAB8200868}" presName="horz1" presStyleCnt="0"/>
      <dgm:spPr/>
    </dgm:pt>
    <dgm:pt modelId="{5F52F308-1560-4089-9914-B206E486F0BF}" type="pres">
      <dgm:prSet presAssocID="{DB95E45B-FE9B-48A2-BA92-53EAB8200868}" presName="tx1" presStyleLbl="revTx" presStyleIdx="0" presStyleCnt="6"/>
      <dgm:spPr/>
    </dgm:pt>
    <dgm:pt modelId="{1AEA7616-28F6-44FB-A3FE-8632DF453D3D}" type="pres">
      <dgm:prSet presAssocID="{DB95E45B-FE9B-48A2-BA92-53EAB8200868}" presName="vert1" presStyleCnt="0"/>
      <dgm:spPr/>
    </dgm:pt>
    <dgm:pt modelId="{495B7325-CA5F-459A-B4AB-FC8AC9A88DCB}" type="pres">
      <dgm:prSet presAssocID="{E3BA5523-92E0-4650-B70A-47A61325771F}" presName="thickLine" presStyleLbl="alignNode1" presStyleIdx="1" presStyleCnt="6"/>
      <dgm:spPr/>
    </dgm:pt>
    <dgm:pt modelId="{515D0994-7DCF-4986-95AE-C2D4F8748415}" type="pres">
      <dgm:prSet presAssocID="{E3BA5523-92E0-4650-B70A-47A61325771F}" presName="horz1" presStyleCnt="0"/>
      <dgm:spPr/>
    </dgm:pt>
    <dgm:pt modelId="{FA2E33D0-57AE-43C8-9198-F8D458A058F7}" type="pres">
      <dgm:prSet presAssocID="{E3BA5523-92E0-4650-B70A-47A61325771F}" presName="tx1" presStyleLbl="revTx" presStyleIdx="1" presStyleCnt="6"/>
      <dgm:spPr/>
    </dgm:pt>
    <dgm:pt modelId="{3D61C05D-347E-4D60-819E-3341F84F7D22}" type="pres">
      <dgm:prSet presAssocID="{E3BA5523-92E0-4650-B70A-47A61325771F}" presName="vert1" presStyleCnt="0"/>
      <dgm:spPr/>
    </dgm:pt>
    <dgm:pt modelId="{5C62FFAA-1F18-4A36-BE30-EDE8AA036E9B}" type="pres">
      <dgm:prSet presAssocID="{B6F49E41-2531-47A6-AB79-E0CAD0C608E9}" presName="thickLine" presStyleLbl="alignNode1" presStyleIdx="2" presStyleCnt="6"/>
      <dgm:spPr/>
    </dgm:pt>
    <dgm:pt modelId="{D696A01F-1704-4F09-A22A-00745BF0257F}" type="pres">
      <dgm:prSet presAssocID="{B6F49E41-2531-47A6-AB79-E0CAD0C608E9}" presName="horz1" presStyleCnt="0"/>
      <dgm:spPr/>
    </dgm:pt>
    <dgm:pt modelId="{BF83FAD3-526B-4F9E-935A-6994747B96CE}" type="pres">
      <dgm:prSet presAssocID="{B6F49E41-2531-47A6-AB79-E0CAD0C608E9}" presName="tx1" presStyleLbl="revTx" presStyleIdx="2" presStyleCnt="6"/>
      <dgm:spPr/>
    </dgm:pt>
    <dgm:pt modelId="{C43AA1DD-4F6C-4DD1-BA9A-F582EBE206BC}" type="pres">
      <dgm:prSet presAssocID="{B6F49E41-2531-47A6-AB79-E0CAD0C608E9}" presName="vert1" presStyleCnt="0"/>
      <dgm:spPr/>
    </dgm:pt>
    <dgm:pt modelId="{6E0D7237-EB14-4E4E-90F9-41C05901FFD5}" type="pres">
      <dgm:prSet presAssocID="{528CD3F5-6C2B-4DF1-B360-F6109EFCC651}" presName="thickLine" presStyleLbl="alignNode1" presStyleIdx="3" presStyleCnt="6"/>
      <dgm:spPr/>
    </dgm:pt>
    <dgm:pt modelId="{73A58090-62D9-48E1-8B8B-0A44B1F3BE40}" type="pres">
      <dgm:prSet presAssocID="{528CD3F5-6C2B-4DF1-B360-F6109EFCC651}" presName="horz1" presStyleCnt="0"/>
      <dgm:spPr/>
    </dgm:pt>
    <dgm:pt modelId="{3F5F09B1-42F8-4143-9920-B05B1EF870F8}" type="pres">
      <dgm:prSet presAssocID="{528CD3F5-6C2B-4DF1-B360-F6109EFCC651}" presName="tx1" presStyleLbl="revTx" presStyleIdx="3" presStyleCnt="6"/>
      <dgm:spPr/>
    </dgm:pt>
    <dgm:pt modelId="{B76D35C0-12B9-4F13-9B6B-7E381D4A413D}" type="pres">
      <dgm:prSet presAssocID="{528CD3F5-6C2B-4DF1-B360-F6109EFCC651}" presName="vert1" presStyleCnt="0"/>
      <dgm:spPr/>
    </dgm:pt>
    <dgm:pt modelId="{2A838A70-10DD-479C-81A9-7E3AD932A5FB}" type="pres">
      <dgm:prSet presAssocID="{659447E2-9FE1-49CD-B8E6-4F37EB7F013D}" presName="thickLine" presStyleLbl="alignNode1" presStyleIdx="4" presStyleCnt="6"/>
      <dgm:spPr/>
    </dgm:pt>
    <dgm:pt modelId="{0444ABE7-D294-4BDE-BAD7-44E9A5301BA4}" type="pres">
      <dgm:prSet presAssocID="{659447E2-9FE1-49CD-B8E6-4F37EB7F013D}" presName="horz1" presStyleCnt="0"/>
      <dgm:spPr/>
    </dgm:pt>
    <dgm:pt modelId="{E2B195D2-AF3C-4323-A6F6-3BA66F3C11F7}" type="pres">
      <dgm:prSet presAssocID="{659447E2-9FE1-49CD-B8E6-4F37EB7F013D}" presName="tx1" presStyleLbl="revTx" presStyleIdx="4" presStyleCnt="6"/>
      <dgm:spPr/>
    </dgm:pt>
    <dgm:pt modelId="{A4AEC016-8D9A-4745-A317-E6B35D544C01}" type="pres">
      <dgm:prSet presAssocID="{659447E2-9FE1-49CD-B8E6-4F37EB7F013D}" presName="vert1" presStyleCnt="0"/>
      <dgm:spPr/>
    </dgm:pt>
    <dgm:pt modelId="{A9F8D2CE-A1E8-4EAA-B9D6-2279008738C2}" type="pres">
      <dgm:prSet presAssocID="{396EA2A0-E214-4169-969D-265E2C2139B3}" presName="thickLine" presStyleLbl="alignNode1" presStyleIdx="5" presStyleCnt="6"/>
      <dgm:spPr/>
    </dgm:pt>
    <dgm:pt modelId="{108E93B3-9C0C-469E-AC2D-0BC2500402E4}" type="pres">
      <dgm:prSet presAssocID="{396EA2A0-E214-4169-969D-265E2C2139B3}" presName="horz1" presStyleCnt="0"/>
      <dgm:spPr/>
    </dgm:pt>
    <dgm:pt modelId="{4A7887E2-DE39-4CFF-A5CE-E7B80BB13108}" type="pres">
      <dgm:prSet presAssocID="{396EA2A0-E214-4169-969D-265E2C2139B3}" presName="tx1" presStyleLbl="revTx" presStyleIdx="5" presStyleCnt="6"/>
      <dgm:spPr/>
    </dgm:pt>
    <dgm:pt modelId="{935A0B12-E27A-413C-94CB-03F1C6373F3B}" type="pres">
      <dgm:prSet presAssocID="{396EA2A0-E214-4169-969D-265E2C2139B3}" presName="vert1" presStyleCnt="0"/>
      <dgm:spPr/>
    </dgm:pt>
  </dgm:ptLst>
  <dgm:cxnLst>
    <dgm:cxn modelId="{D0B5FF00-CFA1-4A5F-B095-CAD2FA2C5F7B}" type="presOf" srcId="{396EA2A0-E214-4169-969D-265E2C2139B3}" destId="{4A7887E2-DE39-4CFF-A5CE-E7B80BB13108}" srcOrd="0" destOrd="0" presId="urn:microsoft.com/office/officeart/2008/layout/LinedList"/>
    <dgm:cxn modelId="{2B89CE33-DEFB-421E-AE7B-60A603A022FC}" srcId="{AA7E0CCC-B58E-47FD-B87E-988C93171A19}" destId="{E3BA5523-92E0-4650-B70A-47A61325771F}" srcOrd="1" destOrd="0" parTransId="{4988B9EB-8DE7-492D-9C2E-3E684A3E0CB7}" sibTransId="{C8B06DA6-91C0-4010-865E-6853EE4C397F}"/>
    <dgm:cxn modelId="{3496EC5F-4D1D-4D3D-A610-9042792ED152}" type="presOf" srcId="{AA7E0CCC-B58E-47FD-B87E-988C93171A19}" destId="{73BCAB1F-D105-4532-B673-44E6FC33A7BF}" srcOrd="0" destOrd="0" presId="urn:microsoft.com/office/officeart/2008/layout/LinedList"/>
    <dgm:cxn modelId="{EB8A8245-2D7D-49AF-BC9D-A8CEF0A73F46}" type="presOf" srcId="{DB95E45B-FE9B-48A2-BA92-53EAB8200868}" destId="{5F52F308-1560-4089-9914-B206E486F0BF}" srcOrd="0" destOrd="0" presId="urn:microsoft.com/office/officeart/2008/layout/LinedList"/>
    <dgm:cxn modelId="{9B767166-0CE1-4460-9628-87B7686A69C9}" srcId="{AA7E0CCC-B58E-47FD-B87E-988C93171A19}" destId="{659447E2-9FE1-49CD-B8E6-4F37EB7F013D}" srcOrd="4" destOrd="0" parTransId="{6F0726EA-99C4-403E-A3F1-DDDFD4E23610}" sibTransId="{D9F673D8-3CD5-4DCB-9852-7F3EF4AAC40F}"/>
    <dgm:cxn modelId="{9130AF4B-D54B-4A33-A48D-34B508CBD6D9}" type="presOf" srcId="{B6F49E41-2531-47A6-AB79-E0CAD0C608E9}" destId="{BF83FAD3-526B-4F9E-935A-6994747B96CE}" srcOrd="0" destOrd="0" presId="urn:microsoft.com/office/officeart/2008/layout/LinedList"/>
    <dgm:cxn modelId="{2F5F3477-DA6C-40B6-8FBD-884EE35E4058}" type="presOf" srcId="{528CD3F5-6C2B-4DF1-B360-F6109EFCC651}" destId="{3F5F09B1-42F8-4143-9920-B05B1EF870F8}" srcOrd="0" destOrd="0" presId="urn:microsoft.com/office/officeart/2008/layout/LinedList"/>
    <dgm:cxn modelId="{810AFE94-1D56-4101-BBFF-B265B6F266E1}" srcId="{AA7E0CCC-B58E-47FD-B87E-988C93171A19}" destId="{528CD3F5-6C2B-4DF1-B360-F6109EFCC651}" srcOrd="3" destOrd="0" parTransId="{14C719A4-1D33-43F9-B30D-003EB71F6584}" sibTransId="{35F0B17D-CF83-4C23-AE27-B731B81772B9}"/>
    <dgm:cxn modelId="{C864FBA4-F303-474A-9CFE-A2D18317FEE6}" srcId="{AA7E0CCC-B58E-47FD-B87E-988C93171A19}" destId="{DB95E45B-FE9B-48A2-BA92-53EAB8200868}" srcOrd="0" destOrd="0" parTransId="{F20DB980-B967-42BB-A042-C14B0E5961B5}" sibTransId="{FD7C6F5A-68D4-4B90-ADFC-73BC9271DE35}"/>
    <dgm:cxn modelId="{45BEA8AD-CF3E-49F6-B2E2-DD446DDEC6E3}" type="presOf" srcId="{E3BA5523-92E0-4650-B70A-47A61325771F}" destId="{FA2E33D0-57AE-43C8-9198-F8D458A058F7}" srcOrd="0" destOrd="0" presId="urn:microsoft.com/office/officeart/2008/layout/LinedList"/>
    <dgm:cxn modelId="{13D63CB7-695C-4355-9D16-4E0941D53A45}" srcId="{AA7E0CCC-B58E-47FD-B87E-988C93171A19}" destId="{B6F49E41-2531-47A6-AB79-E0CAD0C608E9}" srcOrd="2" destOrd="0" parTransId="{0CE1F697-36A4-4FFD-BA59-CD168073B048}" sibTransId="{0E317C76-7178-4855-BFE4-469B9A371BC1}"/>
    <dgm:cxn modelId="{8BB806DE-9409-4531-B453-5AEF7DB8402C}" srcId="{AA7E0CCC-B58E-47FD-B87E-988C93171A19}" destId="{396EA2A0-E214-4169-969D-265E2C2139B3}" srcOrd="5" destOrd="0" parTransId="{A4F11793-72FF-494B-A5C7-635E202A6A5A}" sibTransId="{6CDAF756-FAA9-4DF2-B5FD-C7B0358F8EB6}"/>
    <dgm:cxn modelId="{9AF5F6FE-3C6A-4D49-B99E-04A86BEE158A}" type="presOf" srcId="{659447E2-9FE1-49CD-B8E6-4F37EB7F013D}" destId="{E2B195D2-AF3C-4323-A6F6-3BA66F3C11F7}" srcOrd="0" destOrd="0" presId="urn:microsoft.com/office/officeart/2008/layout/LinedList"/>
    <dgm:cxn modelId="{7FFE6936-F0F9-41F4-8798-CFD77864E5B4}" type="presParOf" srcId="{73BCAB1F-D105-4532-B673-44E6FC33A7BF}" destId="{6F405EF3-4D75-4AA7-A508-0CD5227777F0}" srcOrd="0" destOrd="0" presId="urn:microsoft.com/office/officeart/2008/layout/LinedList"/>
    <dgm:cxn modelId="{FB50BB62-8052-462D-96F5-6FE061E42FE2}" type="presParOf" srcId="{73BCAB1F-D105-4532-B673-44E6FC33A7BF}" destId="{D324D75A-28AE-487F-AD58-404C1E5DA06C}" srcOrd="1" destOrd="0" presId="urn:microsoft.com/office/officeart/2008/layout/LinedList"/>
    <dgm:cxn modelId="{10C381FE-9DBD-431F-88FE-56ECA0AC49B9}" type="presParOf" srcId="{D324D75A-28AE-487F-AD58-404C1E5DA06C}" destId="{5F52F308-1560-4089-9914-B206E486F0BF}" srcOrd="0" destOrd="0" presId="urn:microsoft.com/office/officeart/2008/layout/LinedList"/>
    <dgm:cxn modelId="{D1575E3A-C27D-4DDF-B266-2108E7078A23}" type="presParOf" srcId="{D324D75A-28AE-487F-AD58-404C1E5DA06C}" destId="{1AEA7616-28F6-44FB-A3FE-8632DF453D3D}" srcOrd="1" destOrd="0" presId="urn:microsoft.com/office/officeart/2008/layout/LinedList"/>
    <dgm:cxn modelId="{69444C43-3E03-41B4-8352-FA45AF444A02}" type="presParOf" srcId="{73BCAB1F-D105-4532-B673-44E6FC33A7BF}" destId="{495B7325-CA5F-459A-B4AB-FC8AC9A88DCB}" srcOrd="2" destOrd="0" presId="urn:microsoft.com/office/officeart/2008/layout/LinedList"/>
    <dgm:cxn modelId="{EF16C2CB-3660-4BE6-B773-8E0985DB96E0}" type="presParOf" srcId="{73BCAB1F-D105-4532-B673-44E6FC33A7BF}" destId="{515D0994-7DCF-4986-95AE-C2D4F8748415}" srcOrd="3" destOrd="0" presId="urn:microsoft.com/office/officeart/2008/layout/LinedList"/>
    <dgm:cxn modelId="{D7E506F5-8C59-4B82-A0F8-EB219E00F516}" type="presParOf" srcId="{515D0994-7DCF-4986-95AE-C2D4F8748415}" destId="{FA2E33D0-57AE-43C8-9198-F8D458A058F7}" srcOrd="0" destOrd="0" presId="urn:microsoft.com/office/officeart/2008/layout/LinedList"/>
    <dgm:cxn modelId="{0B46DAB5-F448-4216-8F82-563972F2954B}" type="presParOf" srcId="{515D0994-7DCF-4986-95AE-C2D4F8748415}" destId="{3D61C05D-347E-4D60-819E-3341F84F7D22}" srcOrd="1" destOrd="0" presId="urn:microsoft.com/office/officeart/2008/layout/LinedList"/>
    <dgm:cxn modelId="{2CD6771C-9093-4BFA-A80C-7B71C5466C91}" type="presParOf" srcId="{73BCAB1F-D105-4532-B673-44E6FC33A7BF}" destId="{5C62FFAA-1F18-4A36-BE30-EDE8AA036E9B}" srcOrd="4" destOrd="0" presId="urn:microsoft.com/office/officeart/2008/layout/LinedList"/>
    <dgm:cxn modelId="{62831BDF-36C8-4E1A-B180-73D05102C530}" type="presParOf" srcId="{73BCAB1F-D105-4532-B673-44E6FC33A7BF}" destId="{D696A01F-1704-4F09-A22A-00745BF0257F}" srcOrd="5" destOrd="0" presId="urn:microsoft.com/office/officeart/2008/layout/LinedList"/>
    <dgm:cxn modelId="{37E06E99-C3D6-46A4-BEFC-206BEECE4C7E}" type="presParOf" srcId="{D696A01F-1704-4F09-A22A-00745BF0257F}" destId="{BF83FAD3-526B-4F9E-935A-6994747B96CE}" srcOrd="0" destOrd="0" presId="urn:microsoft.com/office/officeart/2008/layout/LinedList"/>
    <dgm:cxn modelId="{F0431911-B4C2-4646-92FD-F6A3141BE8B6}" type="presParOf" srcId="{D696A01F-1704-4F09-A22A-00745BF0257F}" destId="{C43AA1DD-4F6C-4DD1-BA9A-F582EBE206BC}" srcOrd="1" destOrd="0" presId="urn:microsoft.com/office/officeart/2008/layout/LinedList"/>
    <dgm:cxn modelId="{1A112226-90B4-4FE3-AA87-786FAF826932}" type="presParOf" srcId="{73BCAB1F-D105-4532-B673-44E6FC33A7BF}" destId="{6E0D7237-EB14-4E4E-90F9-41C05901FFD5}" srcOrd="6" destOrd="0" presId="urn:microsoft.com/office/officeart/2008/layout/LinedList"/>
    <dgm:cxn modelId="{EF03967A-A84C-48F3-8EB0-DC3F0D292CFE}" type="presParOf" srcId="{73BCAB1F-D105-4532-B673-44E6FC33A7BF}" destId="{73A58090-62D9-48E1-8B8B-0A44B1F3BE40}" srcOrd="7" destOrd="0" presId="urn:microsoft.com/office/officeart/2008/layout/LinedList"/>
    <dgm:cxn modelId="{AC4664F5-09AE-46B9-BD3B-28B834880D3B}" type="presParOf" srcId="{73A58090-62D9-48E1-8B8B-0A44B1F3BE40}" destId="{3F5F09B1-42F8-4143-9920-B05B1EF870F8}" srcOrd="0" destOrd="0" presId="urn:microsoft.com/office/officeart/2008/layout/LinedList"/>
    <dgm:cxn modelId="{9921B550-E9CE-441E-BEA7-AC64198D42CE}" type="presParOf" srcId="{73A58090-62D9-48E1-8B8B-0A44B1F3BE40}" destId="{B76D35C0-12B9-4F13-9B6B-7E381D4A413D}" srcOrd="1" destOrd="0" presId="urn:microsoft.com/office/officeart/2008/layout/LinedList"/>
    <dgm:cxn modelId="{C907DDD3-3CC3-4454-BD03-48D0F8721013}" type="presParOf" srcId="{73BCAB1F-D105-4532-B673-44E6FC33A7BF}" destId="{2A838A70-10DD-479C-81A9-7E3AD932A5FB}" srcOrd="8" destOrd="0" presId="urn:microsoft.com/office/officeart/2008/layout/LinedList"/>
    <dgm:cxn modelId="{E01C2C28-6CDD-4D8F-AF1E-8D349DF4C85E}" type="presParOf" srcId="{73BCAB1F-D105-4532-B673-44E6FC33A7BF}" destId="{0444ABE7-D294-4BDE-BAD7-44E9A5301BA4}" srcOrd="9" destOrd="0" presId="urn:microsoft.com/office/officeart/2008/layout/LinedList"/>
    <dgm:cxn modelId="{E54EAAB4-1102-4210-8ECC-AACA8619EB2B}" type="presParOf" srcId="{0444ABE7-D294-4BDE-BAD7-44E9A5301BA4}" destId="{E2B195D2-AF3C-4323-A6F6-3BA66F3C11F7}" srcOrd="0" destOrd="0" presId="urn:microsoft.com/office/officeart/2008/layout/LinedList"/>
    <dgm:cxn modelId="{3463019A-75FB-479D-BBBF-3E0A87DB5080}" type="presParOf" srcId="{0444ABE7-D294-4BDE-BAD7-44E9A5301BA4}" destId="{A4AEC016-8D9A-4745-A317-E6B35D544C01}" srcOrd="1" destOrd="0" presId="urn:microsoft.com/office/officeart/2008/layout/LinedList"/>
    <dgm:cxn modelId="{8EB77BEF-F8C0-4C9F-9E36-E2A4CE6B91BA}" type="presParOf" srcId="{73BCAB1F-D105-4532-B673-44E6FC33A7BF}" destId="{A9F8D2CE-A1E8-4EAA-B9D6-2279008738C2}" srcOrd="10" destOrd="0" presId="urn:microsoft.com/office/officeart/2008/layout/LinedList"/>
    <dgm:cxn modelId="{DDF75ED3-F8A8-4EBA-BCFF-F135274BE9A4}" type="presParOf" srcId="{73BCAB1F-D105-4532-B673-44E6FC33A7BF}" destId="{108E93B3-9C0C-469E-AC2D-0BC2500402E4}" srcOrd="11" destOrd="0" presId="urn:microsoft.com/office/officeart/2008/layout/LinedList"/>
    <dgm:cxn modelId="{8BE445AD-923F-4B0F-98C5-920FA360CF5D}" type="presParOf" srcId="{108E93B3-9C0C-469E-AC2D-0BC2500402E4}" destId="{4A7887E2-DE39-4CFF-A5CE-E7B80BB13108}" srcOrd="0" destOrd="0" presId="urn:microsoft.com/office/officeart/2008/layout/LinedList"/>
    <dgm:cxn modelId="{5A7560AC-732E-4526-AA46-215D9B21FF02}" type="presParOf" srcId="{108E93B3-9C0C-469E-AC2D-0BC2500402E4}" destId="{935A0B12-E27A-413C-94CB-03F1C6373F3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EB331F-C802-437D-927C-824EAA18A57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F393BD1-5B56-46BB-B334-872BC50811EB}">
      <dgm:prSet/>
      <dgm:spPr/>
      <dgm:t>
        <a:bodyPr/>
        <a:lstStyle/>
        <a:p>
          <a:r>
            <a:rPr lang="en-US"/>
            <a:t>Build up employer page</a:t>
          </a:r>
        </a:p>
      </dgm:t>
    </dgm:pt>
    <dgm:pt modelId="{73C5499B-9019-45EC-B87E-D6F5B2D30CD1}" type="parTrans" cxnId="{D3A775D9-938E-4DE1-AC1A-2797DA509D9E}">
      <dgm:prSet/>
      <dgm:spPr/>
      <dgm:t>
        <a:bodyPr/>
        <a:lstStyle/>
        <a:p>
          <a:endParaRPr lang="en-US"/>
        </a:p>
      </dgm:t>
    </dgm:pt>
    <dgm:pt modelId="{08733D7F-75AC-49A4-B206-0AE4E7D46881}" type="sibTrans" cxnId="{D3A775D9-938E-4DE1-AC1A-2797DA509D9E}">
      <dgm:prSet/>
      <dgm:spPr/>
      <dgm:t>
        <a:bodyPr/>
        <a:lstStyle/>
        <a:p>
          <a:endParaRPr lang="en-US"/>
        </a:p>
      </dgm:t>
    </dgm:pt>
    <dgm:pt modelId="{AE741EE7-FB81-4F73-AB6B-0C7AFC46071F}">
      <dgm:prSet/>
      <dgm:spPr/>
      <dgm:t>
        <a:bodyPr/>
        <a:lstStyle/>
        <a:p>
          <a:r>
            <a:rPr lang="en-US" dirty="0"/>
            <a:t>-Include information on why people should work there, feature benefits, etc.</a:t>
          </a:r>
        </a:p>
      </dgm:t>
    </dgm:pt>
    <dgm:pt modelId="{DC6F4649-8EBB-427B-9DBE-C3988AE8EE24}" type="parTrans" cxnId="{9F961CB2-E0C1-4108-800F-81BCCB407505}">
      <dgm:prSet/>
      <dgm:spPr/>
      <dgm:t>
        <a:bodyPr/>
        <a:lstStyle/>
        <a:p>
          <a:endParaRPr lang="en-US"/>
        </a:p>
      </dgm:t>
    </dgm:pt>
    <dgm:pt modelId="{163675F3-0046-43C5-8912-2AC53CEBDB67}" type="sibTrans" cxnId="{9F961CB2-E0C1-4108-800F-81BCCB407505}">
      <dgm:prSet/>
      <dgm:spPr/>
      <dgm:t>
        <a:bodyPr/>
        <a:lstStyle/>
        <a:p>
          <a:endParaRPr lang="en-US"/>
        </a:p>
      </dgm:t>
    </dgm:pt>
    <dgm:pt modelId="{BA39647A-72B0-4E1C-BE60-D2654C9C85D0}">
      <dgm:prSet/>
      <dgm:spPr/>
      <dgm:t>
        <a:bodyPr/>
        <a:lstStyle/>
        <a:p>
          <a:r>
            <a:rPr lang="en-US"/>
            <a:t>Focus on getting positive reviews from current/past employees</a:t>
          </a:r>
        </a:p>
      </dgm:t>
    </dgm:pt>
    <dgm:pt modelId="{FAC3DA3A-CF93-4916-8A1B-7AB311009CFC}" type="parTrans" cxnId="{21F43977-6FE6-452C-8F95-6092E93A3A31}">
      <dgm:prSet/>
      <dgm:spPr/>
      <dgm:t>
        <a:bodyPr/>
        <a:lstStyle/>
        <a:p>
          <a:endParaRPr lang="en-US"/>
        </a:p>
      </dgm:t>
    </dgm:pt>
    <dgm:pt modelId="{BC743E69-9EC3-4F9B-96D2-A5D8A2C44782}" type="sibTrans" cxnId="{21F43977-6FE6-452C-8F95-6092E93A3A31}">
      <dgm:prSet/>
      <dgm:spPr/>
      <dgm:t>
        <a:bodyPr/>
        <a:lstStyle/>
        <a:p>
          <a:endParaRPr lang="en-US"/>
        </a:p>
      </dgm:t>
    </dgm:pt>
    <dgm:pt modelId="{8FEB950B-D7EA-4DB4-A108-409557B0BEF9}">
      <dgm:prSet/>
      <dgm:spPr/>
      <dgm:t>
        <a:bodyPr/>
        <a:lstStyle/>
        <a:p>
          <a:r>
            <a:rPr lang="en-US"/>
            <a:t>Sponsor hard to fill positions</a:t>
          </a:r>
        </a:p>
      </dgm:t>
    </dgm:pt>
    <dgm:pt modelId="{AF1CB866-75CD-4164-B5AE-87B5CA2734D3}" type="parTrans" cxnId="{28BBEF04-04B6-4869-B6C8-0628CC72FCFB}">
      <dgm:prSet/>
      <dgm:spPr/>
      <dgm:t>
        <a:bodyPr/>
        <a:lstStyle/>
        <a:p>
          <a:endParaRPr lang="en-US"/>
        </a:p>
      </dgm:t>
    </dgm:pt>
    <dgm:pt modelId="{8527F2F6-EB99-4037-BCDF-D5310758413A}" type="sibTrans" cxnId="{28BBEF04-04B6-4869-B6C8-0628CC72FCFB}">
      <dgm:prSet/>
      <dgm:spPr/>
      <dgm:t>
        <a:bodyPr/>
        <a:lstStyle/>
        <a:p>
          <a:endParaRPr lang="en-US"/>
        </a:p>
      </dgm:t>
    </dgm:pt>
    <dgm:pt modelId="{740DCCD1-BAB2-4A4B-B1AA-EE550B114FA6}">
      <dgm:prSet/>
      <dgm:spPr/>
      <dgm:t>
        <a:bodyPr/>
        <a:lstStyle/>
        <a:p>
          <a:r>
            <a:rPr lang="en-US" dirty="0"/>
            <a:t>-This will have your jobs towards the top of candidate searches</a:t>
          </a:r>
        </a:p>
      </dgm:t>
    </dgm:pt>
    <dgm:pt modelId="{E18C7D21-9443-4967-A401-88369E3B4001}" type="parTrans" cxnId="{BFA8555E-2653-4250-AD69-B94CB7CF145A}">
      <dgm:prSet/>
      <dgm:spPr/>
      <dgm:t>
        <a:bodyPr/>
        <a:lstStyle/>
        <a:p>
          <a:endParaRPr lang="en-US"/>
        </a:p>
      </dgm:t>
    </dgm:pt>
    <dgm:pt modelId="{FC98F71F-E0CE-4C44-86C4-DA2B6B1C2131}" type="sibTrans" cxnId="{BFA8555E-2653-4250-AD69-B94CB7CF145A}">
      <dgm:prSet/>
      <dgm:spPr/>
      <dgm:t>
        <a:bodyPr/>
        <a:lstStyle/>
        <a:p>
          <a:endParaRPr lang="en-US"/>
        </a:p>
      </dgm:t>
    </dgm:pt>
    <dgm:pt modelId="{532A667C-1445-42DF-A506-695D9550E46B}">
      <dgm:prSet/>
      <dgm:spPr/>
      <dgm:t>
        <a:bodyPr/>
        <a:lstStyle/>
        <a:p>
          <a:r>
            <a:rPr lang="en-US"/>
            <a:t>Source candidates</a:t>
          </a:r>
        </a:p>
      </dgm:t>
    </dgm:pt>
    <dgm:pt modelId="{DF7E57DC-ECB4-41E4-9892-E18B74514CE0}" type="parTrans" cxnId="{2EFDB1D9-82C7-4724-8CC2-C820F547A218}">
      <dgm:prSet/>
      <dgm:spPr/>
      <dgm:t>
        <a:bodyPr/>
        <a:lstStyle/>
        <a:p>
          <a:endParaRPr lang="en-US"/>
        </a:p>
      </dgm:t>
    </dgm:pt>
    <dgm:pt modelId="{22DEFE64-5EE9-4B67-9F35-71C484965CEB}" type="sibTrans" cxnId="{2EFDB1D9-82C7-4724-8CC2-C820F547A218}">
      <dgm:prSet/>
      <dgm:spPr/>
      <dgm:t>
        <a:bodyPr/>
        <a:lstStyle/>
        <a:p>
          <a:endParaRPr lang="en-US"/>
        </a:p>
      </dgm:t>
    </dgm:pt>
    <dgm:pt modelId="{05C59E53-A5E5-47EC-B682-6D1522D80B86}" type="pres">
      <dgm:prSet presAssocID="{F3EB331F-C802-437D-927C-824EAA18A574}" presName="root" presStyleCnt="0">
        <dgm:presLayoutVars>
          <dgm:dir/>
          <dgm:resizeHandles val="exact"/>
        </dgm:presLayoutVars>
      </dgm:prSet>
      <dgm:spPr/>
    </dgm:pt>
    <dgm:pt modelId="{D3E58689-1FCE-47B7-948B-C0CF6AAD99B6}" type="pres">
      <dgm:prSet presAssocID="{DF393BD1-5B56-46BB-B334-872BC50811EB}" presName="compNode" presStyleCnt="0"/>
      <dgm:spPr/>
    </dgm:pt>
    <dgm:pt modelId="{A5E8AA51-949A-48F0-AE11-F14E7A3086F1}" type="pres">
      <dgm:prSet presAssocID="{DF393BD1-5B56-46BB-B334-872BC50811EB}" presName="bgRect" presStyleLbl="bgShp" presStyleIdx="0" presStyleCnt="4"/>
      <dgm:spPr/>
    </dgm:pt>
    <dgm:pt modelId="{9822C8D9-C9F3-4172-A309-93544BF36BA0}" type="pres">
      <dgm:prSet presAssocID="{DF393BD1-5B56-46BB-B334-872BC50811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DBB9E915-4B3A-43AC-8D2D-D2B269ADD951}" type="pres">
      <dgm:prSet presAssocID="{DF393BD1-5B56-46BB-B334-872BC50811EB}" presName="spaceRect" presStyleCnt="0"/>
      <dgm:spPr/>
    </dgm:pt>
    <dgm:pt modelId="{E4F92E96-6D9D-41BA-83A6-CDA5966E93E2}" type="pres">
      <dgm:prSet presAssocID="{DF393BD1-5B56-46BB-B334-872BC50811EB}" presName="parTx" presStyleLbl="revTx" presStyleIdx="0" presStyleCnt="6">
        <dgm:presLayoutVars>
          <dgm:chMax val="0"/>
          <dgm:chPref val="0"/>
        </dgm:presLayoutVars>
      </dgm:prSet>
      <dgm:spPr/>
    </dgm:pt>
    <dgm:pt modelId="{CF175B04-BB0A-443D-B2F9-3B7BD14B912A}" type="pres">
      <dgm:prSet presAssocID="{DF393BD1-5B56-46BB-B334-872BC50811EB}" presName="desTx" presStyleLbl="revTx" presStyleIdx="1" presStyleCnt="6">
        <dgm:presLayoutVars/>
      </dgm:prSet>
      <dgm:spPr/>
    </dgm:pt>
    <dgm:pt modelId="{938F8160-3D48-4098-B92C-9A710F491897}" type="pres">
      <dgm:prSet presAssocID="{08733D7F-75AC-49A4-B206-0AE4E7D46881}" presName="sibTrans" presStyleCnt="0"/>
      <dgm:spPr/>
    </dgm:pt>
    <dgm:pt modelId="{E9D1EE66-3532-43F6-BA2E-06CA12250832}" type="pres">
      <dgm:prSet presAssocID="{BA39647A-72B0-4E1C-BE60-D2654C9C85D0}" presName="compNode" presStyleCnt="0"/>
      <dgm:spPr/>
    </dgm:pt>
    <dgm:pt modelId="{FBCD25A9-1626-4E29-869B-4DE50AA69A4F}" type="pres">
      <dgm:prSet presAssocID="{BA39647A-72B0-4E1C-BE60-D2654C9C85D0}" presName="bgRect" presStyleLbl="bgShp" presStyleIdx="1" presStyleCnt="4"/>
      <dgm:spPr/>
    </dgm:pt>
    <dgm:pt modelId="{3A6FC3A0-90A0-4C66-837D-D53EBC973466}" type="pres">
      <dgm:prSet presAssocID="{BA39647A-72B0-4E1C-BE60-D2654C9C85D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8261E02E-162A-4343-A2BC-1A10DF507B4D}" type="pres">
      <dgm:prSet presAssocID="{BA39647A-72B0-4E1C-BE60-D2654C9C85D0}" presName="spaceRect" presStyleCnt="0"/>
      <dgm:spPr/>
    </dgm:pt>
    <dgm:pt modelId="{4AE90F0F-87AA-45F4-9043-F3632FA7E4FF}" type="pres">
      <dgm:prSet presAssocID="{BA39647A-72B0-4E1C-BE60-D2654C9C85D0}" presName="parTx" presStyleLbl="revTx" presStyleIdx="2" presStyleCnt="6">
        <dgm:presLayoutVars>
          <dgm:chMax val="0"/>
          <dgm:chPref val="0"/>
        </dgm:presLayoutVars>
      </dgm:prSet>
      <dgm:spPr/>
    </dgm:pt>
    <dgm:pt modelId="{E1153C21-594E-4AC2-A305-E84356F9A981}" type="pres">
      <dgm:prSet presAssocID="{BC743E69-9EC3-4F9B-96D2-A5D8A2C44782}" presName="sibTrans" presStyleCnt="0"/>
      <dgm:spPr/>
    </dgm:pt>
    <dgm:pt modelId="{B2883704-F305-4144-87B4-F2813C24A322}" type="pres">
      <dgm:prSet presAssocID="{8FEB950B-D7EA-4DB4-A108-409557B0BEF9}" presName="compNode" presStyleCnt="0"/>
      <dgm:spPr/>
    </dgm:pt>
    <dgm:pt modelId="{7C54C41B-FBB2-4192-806A-67ED93672160}" type="pres">
      <dgm:prSet presAssocID="{8FEB950B-D7EA-4DB4-A108-409557B0BEF9}" presName="bgRect" presStyleLbl="bgShp" presStyleIdx="2" presStyleCnt="4"/>
      <dgm:spPr/>
    </dgm:pt>
    <dgm:pt modelId="{58A79F42-5E29-49F6-8BA1-9213A1339C43}" type="pres">
      <dgm:prSet presAssocID="{8FEB950B-D7EA-4DB4-A108-409557B0BEF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lder"/>
        </a:ext>
      </dgm:extLst>
    </dgm:pt>
    <dgm:pt modelId="{7989800C-6E4B-4FE4-95D0-6A602913FAAB}" type="pres">
      <dgm:prSet presAssocID="{8FEB950B-D7EA-4DB4-A108-409557B0BEF9}" presName="spaceRect" presStyleCnt="0"/>
      <dgm:spPr/>
    </dgm:pt>
    <dgm:pt modelId="{726A2849-B5BA-4B19-890A-C2FE35AF3C9D}" type="pres">
      <dgm:prSet presAssocID="{8FEB950B-D7EA-4DB4-A108-409557B0BEF9}" presName="parTx" presStyleLbl="revTx" presStyleIdx="3" presStyleCnt="6">
        <dgm:presLayoutVars>
          <dgm:chMax val="0"/>
          <dgm:chPref val="0"/>
        </dgm:presLayoutVars>
      </dgm:prSet>
      <dgm:spPr/>
    </dgm:pt>
    <dgm:pt modelId="{11B4B401-77AB-4B65-B106-84BB01144AF2}" type="pres">
      <dgm:prSet presAssocID="{8FEB950B-D7EA-4DB4-A108-409557B0BEF9}" presName="desTx" presStyleLbl="revTx" presStyleIdx="4" presStyleCnt="6">
        <dgm:presLayoutVars/>
      </dgm:prSet>
      <dgm:spPr/>
    </dgm:pt>
    <dgm:pt modelId="{E8A90228-71D1-4576-91C9-B24CAFBC777F}" type="pres">
      <dgm:prSet presAssocID="{8527F2F6-EB99-4037-BCDF-D5310758413A}" presName="sibTrans" presStyleCnt="0"/>
      <dgm:spPr/>
    </dgm:pt>
    <dgm:pt modelId="{230F62DE-D381-4F1B-AD76-6BD67B8F189C}" type="pres">
      <dgm:prSet presAssocID="{532A667C-1445-42DF-A506-695D9550E46B}" presName="compNode" presStyleCnt="0"/>
      <dgm:spPr/>
    </dgm:pt>
    <dgm:pt modelId="{2478245B-721C-4375-A927-AE563D03FA70}" type="pres">
      <dgm:prSet presAssocID="{532A667C-1445-42DF-A506-695D9550E46B}" presName="bgRect" presStyleLbl="bgShp" presStyleIdx="3" presStyleCnt="4"/>
      <dgm:spPr/>
    </dgm:pt>
    <dgm:pt modelId="{1C1B4553-19A0-4DAC-8C2F-8984EC9035F9}" type="pres">
      <dgm:prSet presAssocID="{532A667C-1445-42DF-A506-695D9550E46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82BB166C-F3E9-42A0-84D7-FAE0001B4E57}" type="pres">
      <dgm:prSet presAssocID="{532A667C-1445-42DF-A506-695D9550E46B}" presName="spaceRect" presStyleCnt="0"/>
      <dgm:spPr/>
    </dgm:pt>
    <dgm:pt modelId="{9ED2ACC3-46CB-44C0-8785-DFECAE3F3E44}" type="pres">
      <dgm:prSet presAssocID="{532A667C-1445-42DF-A506-695D9550E46B}" presName="parTx" presStyleLbl="revTx" presStyleIdx="5" presStyleCnt="6">
        <dgm:presLayoutVars>
          <dgm:chMax val="0"/>
          <dgm:chPref val="0"/>
        </dgm:presLayoutVars>
      </dgm:prSet>
      <dgm:spPr/>
    </dgm:pt>
  </dgm:ptLst>
  <dgm:cxnLst>
    <dgm:cxn modelId="{28BBEF04-04B6-4869-B6C8-0628CC72FCFB}" srcId="{F3EB331F-C802-437D-927C-824EAA18A574}" destId="{8FEB950B-D7EA-4DB4-A108-409557B0BEF9}" srcOrd="2" destOrd="0" parTransId="{AF1CB866-75CD-4164-B5AE-87B5CA2734D3}" sibTransId="{8527F2F6-EB99-4037-BCDF-D5310758413A}"/>
    <dgm:cxn modelId="{B4B74030-BD89-4829-B39D-7982222A5409}" type="presOf" srcId="{AE741EE7-FB81-4F73-AB6B-0C7AFC46071F}" destId="{CF175B04-BB0A-443D-B2F9-3B7BD14B912A}" srcOrd="0" destOrd="0" presId="urn:microsoft.com/office/officeart/2018/2/layout/IconVerticalSolidList"/>
    <dgm:cxn modelId="{CFCC2C34-1696-41C4-8EA2-BD24F273709A}" type="presOf" srcId="{DF393BD1-5B56-46BB-B334-872BC50811EB}" destId="{E4F92E96-6D9D-41BA-83A6-CDA5966E93E2}" srcOrd="0" destOrd="0" presId="urn:microsoft.com/office/officeart/2018/2/layout/IconVerticalSolidList"/>
    <dgm:cxn modelId="{BFA8555E-2653-4250-AD69-B94CB7CF145A}" srcId="{8FEB950B-D7EA-4DB4-A108-409557B0BEF9}" destId="{740DCCD1-BAB2-4A4B-B1AA-EE550B114FA6}" srcOrd="0" destOrd="0" parTransId="{E18C7D21-9443-4967-A401-88369E3B4001}" sibTransId="{FC98F71F-E0CE-4C44-86C4-DA2B6B1C2131}"/>
    <dgm:cxn modelId="{03AA4E62-A372-4728-A80F-08AD2F397D85}" type="presOf" srcId="{BA39647A-72B0-4E1C-BE60-D2654C9C85D0}" destId="{4AE90F0F-87AA-45F4-9043-F3632FA7E4FF}" srcOrd="0" destOrd="0" presId="urn:microsoft.com/office/officeart/2018/2/layout/IconVerticalSolidList"/>
    <dgm:cxn modelId="{21F43977-6FE6-452C-8F95-6092E93A3A31}" srcId="{F3EB331F-C802-437D-927C-824EAA18A574}" destId="{BA39647A-72B0-4E1C-BE60-D2654C9C85D0}" srcOrd="1" destOrd="0" parTransId="{FAC3DA3A-CF93-4916-8A1B-7AB311009CFC}" sibTransId="{BC743E69-9EC3-4F9B-96D2-A5D8A2C44782}"/>
    <dgm:cxn modelId="{1E7D0A7D-96EF-40CA-AB6B-EAF3A85A87E8}" type="presOf" srcId="{8FEB950B-D7EA-4DB4-A108-409557B0BEF9}" destId="{726A2849-B5BA-4B19-890A-C2FE35AF3C9D}" srcOrd="0" destOrd="0" presId="urn:microsoft.com/office/officeart/2018/2/layout/IconVerticalSolidList"/>
    <dgm:cxn modelId="{38FD5C81-7F51-4622-AB80-2357F6DA8D73}" type="presOf" srcId="{532A667C-1445-42DF-A506-695D9550E46B}" destId="{9ED2ACC3-46CB-44C0-8785-DFECAE3F3E44}" srcOrd="0" destOrd="0" presId="urn:microsoft.com/office/officeart/2018/2/layout/IconVerticalSolidList"/>
    <dgm:cxn modelId="{4167EB88-1991-4847-90ED-4C6ECFB4F689}" type="presOf" srcId="{740DCCD1-BAB2-4A4B-B1AA-EE550B114FA6}" destId="{11B4B401-77AB-4B65-B106-84BB01144AF2}" srcOrd="0" destOrd="0" presId="urn:microsoft.com/office/officeart/2018/2/layout/IconVerticalSolidList"/>
    <dgm:cxn modelId="{B4754AAE-B153-494C-AF7B-61357E0044FC}" type="presOf" srcId="{F3EB331F-C802-437D-927C-824EAA18A574}" destId="{05C59E53-A5E5-47EC-B682-6D1522D80B86}" srcOrd="0" destOrd="0" presId="urn:microsoft.com/office/officeart/2018/2/layout/IconVerticalSolidList"/>
    <dgm:cxn modelId="{9F961CB2-E0C1-4108-800F-81BCCB407505}" srcId="{DF393BD1-5B56-46BB-B334-872BC50811EB}" destId="{AE741EE7-FB81-4F73-AB6B-0C7AFC46071F}" srcOrd="0" destOrd="0" parTransId="{DC6F4649-8EBB-427B-9DBE-C3988AE8EE24}" sibTransId="{163675F3-0046-43C5-8912-2AC53CEBDB67}"/>
    <dgm:cxn modelId="{D3A775D9-938E-4DE1-AC1A-2797DA509D9E}" srcId="{F3EB331F-C802-437D-927C-824EAA18A574}" destId="{DF393BD1-5B56-46BB-B334-872BC50811EB}" srcOrd="0" destOrd="0" parTransId="{73C5499B-9019-45EC-B87E-D6F5B2D30CD1}" sibTransId="{08733D7F-75AC-49A4-B206-0AE4E7D46881}"/>
    <dgm:cxn modelId="{2EFDB1D9-82C7-4724-8CC2-C820F547A218}" srcId="{F3EB331F-C802-437D-927C-824EAA18A574}" destId="{532A667C-1445-42DF-A506-695D9550E46B}" srcOrd="3" destOrd="0" parTransId="{DF7E57DC-ECB4-41E4-9892-E18B74514CE0}" sibTransId="{22DEFE64-5EE9-4B67-9F35-71C484965CEB}"/>
    <dgm:cxn modelId="{60BCF904-41BB-4FFA-A697-4CF2C16326AE}" type="presParOf" srcId="{05C59E53-A5E5-47EC-B682-6D1522D80B86}" destId="{D3E58689-1FCE-47B7-948B-C0CF6AAD99B6}" srcOrd="0" destOrd="0" presId="urn:microsoft.com/office/officeart/2018/2/layout/IconVerticalSolidList"/>
    <dgm:cxn modelId="{D398442E-96E6-400A-B565-9858775D1409}" type="presParOf" srcId="{D3E58689-1FCE-47B7-948B-C0CF6AAD99B6}" destId="{A5E8AA51-949A-48F0-AE11-F14E7A3086F1}" srcOrd="0" destOrd="0" presId="urn:microsoft.com/office/officeart/2018/2/layout/IconVerticalSolidList"/>
    <dgm:cxn modelId="{B40A6C40-1A80-46C6-9E33-45F58E8FA4E9}" type="presParOf" srcId="{D3E58689-1FCE-47B7-948B-C0CF6AAD99B6}" destId="{9822C8D9-C9F3-4172-A309-93544BF36BA0}" srcOrd="1" destOrd="0" presId="urn:microsoft.com/office/officeart/2018/2/layout/IconVerticalSolidList"/>
    <dgm:cxn modelId="{EE843765-232E-4AB1-AF67-D464CEE79A88}" type="presParOf" srcId="{D3E58689-1FCE-47B7-948B-C0CF6AAD99B6}" destId="{DBB9E915-4B3A-43AC-8D2D-D2B269ADD951}" srcOrd="2" destOrd="0" presId="urn:microsoft.com/office/officeart/2018/2/layout/IconVerticalSolidList"/>
    <dgm:cxn modelId="{A8112C73-F095-4150-81BF-DFAEF4818929}" type="presParOf" srcId="{D3E58689-1FCE-47B7-948B-C0CF6AAD99B6}" destId="{E4F92E96-6D9D-41BA-83A6-CDA5966E93E2}" srcOrd="3" destOrd="0" presId="urn:microsoft.com/office/officeart/2018/2/layout/IconVerticalSolidList"/>
    <dgm:cxn modelId="{577C181B-196A-4527-A9C3-FE15FC8197C6}" type="presParOf" srcId="{D3E58689-1FCE-47B7-948B-C0CF6AAD99B6}" destId="{CF175B04-BB0A-443D-B2F9-3B7BD14B912A}" srcOrd="4" destOrd="0" presId="urn:microsoft.com/office/officeart/2018/2/layout/IconVerticalSolidList"/>
    <dgm:cxn modelId="{5ED64219-D68B-497D-9526-1A7CEA433F63}" type="presParOf" srcId="{05C59E53-A5E5-47EC-B682-6D1522D80B86}" destId="{938F8160-3D48-4098-B92C-9A710F491897}" srcOrd="1" destOrd="0" presId="urn:microsoft.com/office/officeart/2018/2/layout/IconVerticalSolidList"/>
    <dgm:cxn modelId="{80698A6C-3E45-4DF8-89BC-54E22BF47C7C}" type="presParOf" srcId="{05C59E53-A5E5-47EC-B682-6D1522D80B86}" destId="{E9D1EE66-3532-43F6-BA2E-06CA12250832}" srcOrd="2" destOrd="0" presId="urn:microsoft.com/office/officeart/2018/2/layout/IconVerticalSolidList"/>
    <dgm:cxn modelId="{03070129-FEE1-4FA5-87B6-E3AA3B48EE4D}" type="presParOf" srcId="{E9D1EE66-3532-43F6-BA2E-06CA12250832}" destId="{FBCD25A9-1626-4E29-869B-4DE50AA69A4F}" srcOrd="0" destOrd="0" presId="urn:microsoft.com/office/officeart/2018/2/layout/IconVerticalSolidList"/>
    <dgm:cxn modelId="{322E9EAF-F5DD-45A8-A225-AE37AC10F0FC}" type="presParOf" srcId="{E9D1EE66-3532-43F6-BA2E-06CA12250832}" destId="{3A6FC3A0-90A0-4C66-837D-D53EBC973466}" srcOrd="1" destOrd="0" presId="urn:microsoft.com/office/officeart/2018/2/layout/IconVerticalSolidList"/>
    <dgm:cxn modelId="{74DBF57B-45C0-4085-847F-E794E3985379}" type="presParOf" srcId="{E9D1EE66-3532-43F6-BA2E-06CA12250832}" destId="{8261E02E-162A-4343-A2BC-1A10DF507B4D}" srcOrd="2" destOrd="0" presId="urn:microsoft.com/office/officeart/2018/2/layout/IconVerticalSolidList"/>
    <dgm:cxn modelId="{95F5B29F-70A0-480F-B047-F61F8D26FFDE}" type="presParOf" srcId="{E9D1EE66-3532-43F6-BA2E-06CA12250832}" destId="{4AE90F0F-87AA-45F4-9043-F3632FA7E4FF}" srcOrd="3" destOrd="0" presId="urn:microsoft.com/office/officeart/2018/2/layout/IconVerticalSolidList"/>
    <dgm:cxn modelId="{E0A50818-EC31-487A-9EAA-1B3965CCC0FA}" type="presParOf" srcId="{05C59E53-A5E5-47EC-B682-6D1522D80B86}" destId="{E1153C21-594E-4AC2-A305-E84356F9A981}" srcOrd="3" destOrd="0" presId="urn:microsoft.com/office/officeart/2018/2/layout/IconVerticalSolidList"/>
    <dgm:cxn modelId="{278B1DDB-915F-428C-9F7E-658224851CB6}" type="presParOf" srcId="{05C59E53-A5E5-47EC-B682-6D1522D80B86}" destId="{B2883704-F305-4144-87B4-F2813C24A322}" srcOrd="4" destOrd="0" presId="urn:microsoft.com/office/officeart/2018/2/layout/IconVerticalSolidList"/>
    <dgm:cxn modelId="{1AD4BFA7-8EB0-4F12-9210-EF613065E505}" type="presParOf" srcId="{B2883704-F305-4144-87B4-F2813C24A322}" destId="{7C54C41B-FBB2-4192-806A-67ED93672160}" srcOrd="0" destOrd="0" presId="urn:microsoft.com/office/officeart/2018/2/layout/IconVerticalSolidList"/>
    <dgm:cxn modelId="{57150977-1C9D-475B-B7D7-A51960C0A85A}" type="presParOf" srcId="{B2883704-F305-4144-87B4-F2813C24A322}" destId="{58A79F42-5E29-49F6-8BA1-9213A1339C43}" srcOrd="1" destOrd="0" presId="urn:microsoft.com/office/officeart/2018/2/layout/IconVerticalSolidList"/>
    <dgm:cxn modelId="{DFF93B0D-52EA-43C8-A32C-695207B46473}" type="presParOf" srcId="{B2883704-F305-4144-87B4-F2813C24A322}" destId="{7989800C-6E4B-4FE4-95D0-6A602913FAAB}" srcOrd="2" destOrd="0" presId="urn:microsoft.com/office/officeart/2018/2/layout/IconVerticalSolidList"/>
    <dgm:cxn modelId="{24385C08-14D7-4C0D-B58B-9DD942CFD16E}" type="presParOf" srcId="{B2883704-F305-4144-87B4-F2813C24A322}" destId="{726A2849-B5BA-4B19-890A-C2FE35AF3C9D}" srcOrd="3" destOrd="0" presId="urn:microsoft.com/office/officeart/2018/2/layout/IconVerticalSolidList"/>
    <dgm:cxn modelId="{1E0E5271-E72A-43C6-9106-C90FCFF46BD1}" type="presParOf" srcId="{B2883704-F305-4144-87B4-F2813C24A322}" destId="{11B4B401-77AB-4B65-B106-84BB01144AF2}" srcOrd="4" destOrd="0" presId="urn:microsoft.com/office/officeart/2018/2/layout/IconVerticalSolidList"/>
    <dgm:cxn modelId="{307E76BC-9F1B-4523-9B08-F08AE51BE5A6}" type="presParOf" srcId="{05C59E53-A5E5-47EC-B682-6D1522D80B86}" destId="{E8A90228-71D1-4576-91C9-B24CAFBC777F}" srcOrd="5" destOrd="0" presId="urn:microsoft.com/office/officeart/2018/2/layout/IconVerticalSolidList"/>
    <dgm:cxn modelId="{EB809F26-4883-42ED-B4D3-47E67FE5BDE1}" type="presParOf" srcId="{05C59E53-A5E5-47EC-B682-6D1522D80B86}" destId="{230F62DE-D381-4F1B-AD76-6BD67B8F189C}" srcOrd="6" destOrd="0" presId="urn:microsoft.com/office/officeart/2018/2/layout/IconVerticalSolidList"/>
    <dgm:cxn modelId="{27513910-CDF5-4887-954A-01AE6DBAD120}" type="presParOf" srcId="{230F62DE-D381-4F1B-AD76-6BD67B8F189C}" destId="{2478245B-721C-4375-A927-AE563D03FA70}" srcOrd="0" destOrd="0" presId="urn:microsoft.com/office/officeart/2018/2/layout/IconVerticalSolidList"/>
    <dgm:cxn modelId="{BCF817B4-EA15-4EB1-A45C-6A14C301545E}" type="presParOf" srcId="{230F62DE-D381-4F1B-AD76-6BD67B8F189C}" destId="{1C1B4553-19A0-4DAC-8C2F-8984EC9035F9}" srcOrd="1" destOrd="0" presId="urn:microsoft.com/office/officeart/2018/2/layout/IconVerticalSolidList"/>
    <dgm:cxn modelId="{6637AE8B-7437-4DD9-BA7B-1AB9183D4B61}" type="presParOf" srcId="{230F62DE-D381-4F1B-AD76-6BD67B8F189C}" destId="{82BB166C-F3E9-42A0-84D7-FAE0001B4E57}" srcOrd="2" destOrd="0" presId="urn:microsoft.com/office/officeart/2018/2/layout/IconVerticalSolidList"/>
    <dgm:cxn modelId="{F8911BB3-E30B-4C53-9331-16C992886C0E}" type="presParOf" srcId="{230F62DE-D381-4F1B-AD76-6BD67B8F189C}" destId="{9ED2ACC3-46CB-44C0-8785-DFECAE3F3E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DA4329-831C-48F1-B155-6108EB21952E}"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4103781D-3DFF-412B-BD75-453D6A44F071}">
      <dgm:prSet/>
      <dgm:spPr/>
      <dgm:t>
        <a:bodyPr/>
        <a:lstStyle/>
        <a:p>
          <a:r>
            <a:rPr lang="en-US"/>
            <a:t>Build up employer page</a:t>
          </a:r>
        </a:p>
      </dgm:t>
    </dgm:pt>
    <dgm:pt modelId="{3E5CEC6D-D25E-4A88-8484-18CEB14D392C}" type="parTrans" cxnId="{7D88FA53-AA8E-4C30-AC9A-4AF7514F4C33}">
      <dgm:prSet/>
      <dgm:spPr/>
      <dgm:t>
        <a:bodyPr/>
        <a:lstStyle/>
        <a:p>
          <a:endParaRPr lang="en-US"/>
        </a:p>
      </dgm:t>
    </dgm:pt>
    <dgm:pt modelId="{5232BB1F-7C8B-47C5-B2A4-CDAE2C76EF55}" type="sibTrans" cxnId="{7D88FA53-AA8E-4C30-AC9A-4AF7514F4C33}">
      <dgm:prSet/>
      <dgm:spPr/>
      <dgm:t>
        <a:bodyPr/>
        <a:lstStyle/>
        <a:p>
          <a:endParaRPr lang="en-US"/>
        </a:p>
      </dgm:t>
    </dgm:pt>
    <dgm:pt modelId="{58462CD2-9C00-4485-8FAB-F5BCD20C0D51}">
      <dgm:prSet/>
      <dgm:spPr/>
      <dgm:t>
        <a:bodyPr/>
        <a:lstStyle/>
        <a:p>
          <a:r>
            <a:rPr lang="en-US" dirty="0"/>
            <a:t>-Include information on why people should work there, feature benefits, provide company updates, etc.</a:t>
          </a:r>
        </a:p>
      </dgm:t>
    </dgm:pt>
    <dgm:pt modelId="{E8BCE158-97C3-47ED-90FB-E5FB06EE0712}" type="parTrans" cxnId="{A4A2CC4A-920D-4B4E-803F-818FDC65DE7D}">
      <dgm:prSet/>
      <dgm:spPr/>
      <dgm:t>
        <a:bodyPr/>
        <a:lstStyle/>
        <a:p>
          <a:endParaRPr lang="en-US"/>
        </a:p>
      </dgm:t>
    </dgm:pt>
    <dgm:pt modelId="{0B463CA6-7C36-46EB-A04C-A2B328A17E08}" type="sibTrans" cxnId="{A4A2CC4A-920D-4B4E-803F-818FDC65DE7D}">
      <dgm:prSet/>
      <dgm:spPr/>
      <dgm:t>
        <a:bodyPr/>
        <a:lstStyle/>
        <a:p>
          <a:endParaRPr lang="en-US"/>
        </a:p>
      </dgm:t>
    </dgm:pt>
    <dgm:pt modelId="{AFB29B3E-9DCE-4ED8-8B2A-4A6FBEB12B0F}">
      <dgm:prSet/>
      <dgm:spPr/>
      <dgm:t>
        <a:bodyPr/>
        <a:lstStyle/>
        <a:p>
          <a:r>
            <a:rPr lang="en-US"/>
            <a:t>Focus on getting positive reviews from current/past employees</a:t>
          </a:r>
        </a:p>
      </dgm:t>
    </dgm:pt>
    <dgm:pt modelId="{6635358F-D6E2-428A-8FAD-753B896E4ECB}" type="parTrans" cxnId="{362B3D55-B65F-4135-BFC2-AA7F391F1251}">
      <dgm:prSet/>
      <dgm:spPr/>
      <dgm:t>
        <a:bodyPr/>
        <a:lstStyle/>
        <a:p>
          <a:endParaRPr lang="en-US"/>
        </a:p>
      </dgm:t>
    </dgm:pt>
    <dgm:pt modelId="{EF04755C-7F61-4131-8695-859475CA8B5A}" type="sibTrans" cxnId="{362B3D55-B65F-4135-BFC2-AA7F391F1251}">
      <dgm:prSet/>
      <dgm:spPr/>
      <dgm:t>
        <a:bodyPr/>
        <a:lstStyle/>
        <a:p>
          <a:endParaRPr lang="en-US"/>
        </a:p>
      </dgm:t>
    </dgm:pt>
    <dgm:pt modelId="{3F826694-5B3D-4D72-939D-6C76D26FFB04}">
      <dgm:prSet/>
      <dgm:spPr/>
      <dgm:t>
        <a:bodyPr/>
        <a:lstStyle/>
        <a:p>
          <a:r>
            <a:rPr lang="en-US"/>
            <a:t>Scrapes jobs from careers page</a:t>
          </a:r>
        </a:p>
      </dgm:t>
    </dgm:pt>
    <dgm:pt modelId="{E9342492-5B65-4072-AD84-73D237FE0DE3}" type="parTrans" cxnId="{193002AE-B372-424E-80E5-009E48602515}">
      <dgm:prSet/>
      <dgm:spPr/>
      <dgm:t>
        <a:bodyPr/>
        <a:lstStyle/>
        <a:p>
          <a:endParaRPr lang="en-US"/>
        </a:p>
      </dgm:t>
    </dgm:pt>
    <dgm:pt modelId="{4064DC26-21EC-45F6-A06D-A6D6B86F591E}" type="sibTrans" cxnId="{193002AE-B372-424E-80E5-009E48602515}">
      <dgm:prSet/>
      <dgm:spPr/>
      <dgm:t>
        <a:bodyPr/>
        <a:lstStyle/>
        <a:p>
          <a:endParaRPr lang="en-US"/>
        </a:p>
      </dgm:t>
    </dgm:pt>
    <dgm:pt modelId="{A190E65C-E8EA-4916-A556-11C3DB46BA4C}">
      <dgm:prSet/>
      <dgm:spPr/>
      <dgm:t>
        <a:bodyPr/>
        <a:lstStyle/>
        <a:p>
          <a:r>
            <a:rPr lang="en-US" dirty="0"/>
            <a:t>-Employees who rate their companies 2 stars (1-5 scale) are twice as likely to begin an application to a new job on Glassdoor than those who rate their companies 5 stars.</a:t>
          </a:r>
        </a:p>
      </dgm:t>
    </dgm:pt>
    <dgm:pt modelId="{819E2078-A324-4C3C-A2D9-453D5237533C}" type="parTrans" cxnId="{3E74EF2D-32B4-4449-94F9-7E90A56AC682}">
      <dgm:prSet/>
      <dgm:spPr/>
      <dgm:t>
        <a:bodyPr/>
        <a:lstStyle/>
        <a:p>
          <a:endParaRPr lang="en-US"/>
        </a:p>
      </dgm:t>
    </dgm:pt>
    <dgm:pt modelId="{F3AA2877-D0B3-43E4-AA79-243147942274}" type="sibTrans" cxnId="{3E74EF2D-32B4-4449-94F9-7E90A56AC682}">
      <dgm:prSet/>
      <dgm:spPr/>
      <dgm:t>
        <a:bodyPr/>
        <a:lstStyle/>
        <a:p>
          <a:endParaRPr lang="en-US"/>
        </a:p>
      </dgm:t>
    </dgm:pt>
    <dgm:pt modelId="{173CD04B-FF19-4BD5-9040-3CD3AB8CC04E}">
      <dgm:prSet/>
      <dgm:spPr/>
      <dgm:t>
        <a:bodyPr/>
        <a:lstStyle/>
        <a:p>
          <a:r>
            <a:rPr lang="en-US" dirty="0"/>
            <a:t>-A 1-star increase in Glassdoor rating is associated with a 6% drop in the likelihood that they begin an application for a new job</a:t>
          </a:r>
        </a:p>
      </dgm:t>
    </dgm:pt>
    <dgm:pt modelId="{FA9C6DCC-C398-4D68-9D43-512BE43D8DD2}" type="parTrans" cxnId="{EF29F155-941C-4341-A331-B27F056966EA}">
      <dgm:prSet/>
      <dgm:spPr/>
      <dgm:t>
        <a:bodyPr/>
        <a:lstStyle/>
        <a:p>
          <a:endParaRPr lang="en-US"/>
        </a:p>
      </dgm:t>
    </dgm:pt>
    <dgm:pt modelId="{E6078980-2722-4B43-9B76-0FAF1E65C272}" type="sibTrans" cxnId="{EF29F155-941C-4341-A331-B27F056966EA}">
      <dgm:prSet/>
      <dgm:spPr/>
      <dgm:t>
        <a:bodyPr/>
        <a:lstStyle/>
        <a:p>
          <a:endParaRPr lang="en-US"/>
        </a:p>
      </dgm:t>
    </dgm:pt>
    <dgm:pt modelId="{438C3E92-68F1-4AD5-955C-7FA1433734DB}" type="pres">
      <dgm:prSet presAssocID="{F1DA4329-831C-48F1-B155-6108EB21952E}" presName="root" presStyleCnt="0">
        <dgm:presLayoutVars>
          <dgm:dir/>
          <dgm:resizeHandles val="exact"/>
        </dgm:presLayoutVars>
      </dgm:prSet>
      <dgm:spPr/>
    </dgm:pt>
    <dgm:pt modelId="{C5F6EEB8-D899-4510-8746-50FA33CB50EA}" type="pres">
      <dgm:prSet presAssocID="{4103781D-3DFF-412B-BD75-453D6A44F071}" presName="compNode" presStyleCnt="0"/>
      <dgm:spPr/>
    </dgm:pt>
    <dgm:pt modelId="{A5179F2F-CFAD-4172-96B6-74FE1C759D77}" type="pres">
      <dgm:prSet presAssocID="{4103781D-3DFF-412B-BD75-453D6A44F071}" presName="bgRect" presStyleLbl="bgShp" presStyleIdx="0" presStyleCnt="3"/>
      <dgm:spPr/>
    </dgm:pt>
    <dgm:pt modelId="{703B8265-27B8-485B-A0B3-80355D77D210}" type="pres">
      <dgm:prSet presAssocID="{4103781D-3DFF-412B-BD75-453D6A44F0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xcavator"/>
        </a:ext>
      </dgm:extLst>
    </dgm:pt>
    <dgm:pt modelId="{EA009435-DC19-4DB6-9C3B-7E20B7D27394}" type="pres">
      <dgm:prSet presAssocID="{4103781D-3DFF-412B-BD75-453D6A44F071}" presName="spaceRect" presStyleCnt="0"/>
      <dgm:spPr/>
    </dgm:pt>
    <dgm:pt modelId="{87B10A9D-22EF-49EC-9278-576DB50BDC3A}" type="pres">
      <dgm:prSet presAssocID="{4103781D-3DFF-412B-BD75-453D6A44F071}" presName="parTx" presStyleLbl="revTx" presStyleIdx="0" presStyleCnt="5">
        <dgm:presLayoutVars>
          <dgm:chMax val="0"/>
          <dgm:chPref val="0"/>
        </dgm:presLayoutVars>
      </dgm:prSet>
      <dgm:spPr/>
    </dgm:pt>
    <dgm:pt modelId="{D00643BE-2C4B-4EA8-96C1-06DAC3714C1E}" type="pres">
      <dgm:prSet presAssocID="{4103781D-3DFF-412B-BD75-453D6A44F071}" presName="desTx" presStyleLbl="revTx" presStyleIdx="1" presStyleCnt="5">
        <dgm:presLayoutVars/>
      </dgm:prSet>
      <dgm:spPr/>
    </dgm:pt>
    <dgm:pt modelId="{4789BA64-A8F8-4AA4-AB89-8CDDACE7B2EC}" type="pres">
      <dgm:prSet presAssocID="{5232BB1F-7C8B-47C5-B2A4-CDAE2C76EF55}" presName="sibTrans" presStyleCnt="0"/>
      <dgm:spPr/>
    </dgm:pt>
    <dgm:pt modelId="{3BA87AAB-CFFB-481A-B6A7-B5C05F20A8D6}" type="pres">
      <dgm:prSet presAssocID="{AFB29B3E-9DCE-4ED8-8B2A-4A6FBEB12B0F}" presName="compNode" presStyleCnt="0"/>
      <dgm:spPr/>
    </dgm:pt>
    <dgm:pt modelId="{3A0B6712-019A-466C-B2C0-ED6B2883D161}" type="pres">
      <dgm:prSet presAssocID="{AFB29B3E-9DCE-4ED8-8B2A-4A6FBEB12B0F}" presName="bgRect" presStyleLbl="bgShp" presStyleIdx="1" presStyleCnt="3"/>
      <dgm:spPr/>
    </dgm:pt>
    <dgm:pt modelId="{2134543E-4D4D-4D3C-B339-949F0C1650A5}" type="pres">
      <dgm:prSet presAssocID="{AFB29B3E-9DCE-4ED8-8B2A-4A6FBEB12B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C1205169-16E4-480F-9A0A-98D2DDC109FF}" type="pres">
      <dgm:prSet presAssocID="{AFB29B3E-9DCE-4ED8-8B2A-4A6FBEB12B0F}" presName="spaceRect" presStyleCnt="0"/>
      <dgm:spPr/>
    </dgm:pt>
    <dgm:pt modelId="{DB984DA2-899C-4ABE-B12F-2CA33B203C2B}" type="pres">
      <dgm:prSet presAssocID="{AFB29B3E-9DCE-4ED8-8B2A-4A6FBEB12B0F}" presName="parTx" presStyleLbl="revTx" presStyleIdx="2" presStyleCnt="5">
        <dgm:presLayoutVars>
          <dgm:chMax val="0"/>
          <dgm:chPref val="0"/>
        </dgm:presLayoutVars>
      </dgm:prSet>
      <dgm:spPr/>
    </dgm:pt>
    <dgm:pt modelId="{3F6C373C-D363-4928-8911-011425552D60}" type="pres">
      <dgm:prSet presAssocID="{AFB29B3E-9DCE-4ED8-8B2A-4A6FBEB12B0F}" presName="desTx" presStyleLbl="revTx" presStyleIdx="3" presStyleCnt="5">
        <dgm:presLayoutVars/>
      </dgm:prSet>
      <dgm:spPr/>
    </dgm:pt>
    <dgm:pt modelId="{73CF1B30-A451-4A48-8228-FBEB3ACF638A}" type="pres">
      <dgm:prSet presAssocID="{EF04755C-7F61-4131-8695-859475CA8B5A}" presName="sibTrans" presStyleCnt="0"/>
      <dgm:spPr/>
    </dgm:pt>
    <dgm:pt modelId="{E98FDC5A-59E7-4058-9CCB-1885C78DB3C0}" type="pres">
      <dgm:prSet presAssocID="{3F826694-5B3D-4D72-939D-6C76D26FFB04}" presName="compNode" presStyleCnt="0"/>
      <dgm:spPr/>
    </dgm:pt>
    <dgm:pt modelId="{E5919B72-C906-478C-8567-0C36561A7DA8}" type="pres">
      <dgm:prSet presAssocID="{3F826694-5B3D-4D72-939D-6C76D26FFB04}" presName="bgRect" presStyleLbl="bgShp" presStyleIdx="2" presStyleCnt="3"/>
      <dgm:spPr/>
    </dgm:pt>
    <dgm:pt modelId="{F2570F9A-8DC9-43D6-BA31-2FD14945DDB1}" type="pres">
      <dgm:prSet presAssocID="{3F826694-5B3D-4D72-939D-6C76D26FFB0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ning Tools"/>
        </a:ext>
      </dgm:extLst>
    </dgm:pt>
    <dgm:pt modelId="{F0AAAE0A-8F94-43CE-9536-E48A667A3B3A}" type="pres">
      <dgm:prSet presAssocID="{3F826694-5B3D-4D72-939D-6C76D26FFB04}" presName="spaceRect" presStyleCnt="0"/>
      <dgm:spPr/>
    </dgm:pt>
    <dgm:pt modelId="{DBDFFB0F-28D3-4FF3-AA46-BEC03DAEDE93}" type="pres">
      <dgm:prSet presAssocID="{3F826694-5B3D-4D72-939D-6C76D26FFB04}" presName="parTx" presStyleLbl="revTx" presStyleIdx="4" presStyleCnt="5">
        <dgm:presLayoutVars>
          <dgm:chMax val="0"/>
          <dgm:chPref val="0"/>
        </dgm:presLayoutVars>
      </dgm:prSet>
      <dgm:spPr/>
    </dgm:pt>
  </dgm:ptLst>
  <dgm:cxnLst>
    <dgm:cxn modelId="{3E74EF2D-32B4-4449-94F9-7E90A56AC682}" srcId="{AFB29B3E-9DCE-4ED8-8B2A-4A6FBEB12B0F}" destId="{A190E65C-E8EA-4916-A556-11C3DB46BA4C}" srcOrd="0" destOrd="0" parTransId="{819E2078-A324-4C3C-A2D9-453D5237533C}" sibTransId="{F3AA2877-D0B3-43E4-AA79-243147942274}"/>
    <dgm:cxn modelId="{69FB5E38-C678-4612-B04B-F50A80EA3A9E}" type="presOf" srcId="{173CD04B-FF19-4BD5-9040-3CD3AB8CC04E}" destId="{3F6C373C-D363-4928-8911-011425552D60}" srcOrd="0" destOrd="1" presId="urn:microsoft.com/office/officeart/2018/2/layout/IconVerticalSolidList"/>
    <dgm:cxn modelId="{12AE7B3E-3695-4E02-8A28-26BAA28EA059}" type="presOf" srcId="{AFB29B3E-9DCE-4ED8-8B2A-4A6FBEB12B0F}" destId="{DB984DA2-899C-4ABE-B12F-2CA33B203C2B}" srcOrd="0" destOrd="0" presId="urn:microsoft.com/office/officeart/2018/2/layout/IconVerticalSolidList"/>
    <dgm:cxn modelId="{A7B3D03E-EDC4-4FD2-A4DB-02233CFA65D4}" type="presOf" srcId="{58462CD2-9C00-4485-8FAB-F5BCD20C0D51}" destId="{D00643BE-2C4B-4EA8-96C1-06DAC3714C1E}" srcOrd="0" destOrd="0" presId="urn:microsoft.com/office/officeart/2018/2/layout/IconVerticalSolidList"/>
    <dgm:cxn modelId="{FDE9675D-C954-4D15-904F-1CE16927C957}" type="presOf" srcId="{F1DA4329-831C-48F1-B155-6108EB21952E}" destId="{438C3E92-68F1-4AD5-955C-7FA1433734DB}" srcOrd="0" destOrd="0" presId="urn:microsoft.com/office/officeart/2018/2/layout/IconVerticalSolidList"/>
    <dgm:cxn modelId="{A4A2CC4A-920D-4B4E-803F-818FDC65DE7D}" srcId="{4103781D-3DFF-412B-BD75-453D6A44F071}" destId="{58462CD2-9C00-4485-8FAB-F5BCD20C0D51}" srcOrd="0" destOrd="0" parTransId="{E8BCE158-97C3-47ED-90FB-E5FB06EE0712}" sibTransId="{0B463CA6-7C36-46EB-A04C-A2B328A17E08}"/>
    <dgm:cxn modelId="{7D88FA53-AA8E-4C30-AC9A-4AF7514F4C33}" srcId="{F1DA4329-831C-48F1-B155-6108EB21952E}" destId="{4103781D-3DFF-412B-BD75-453D6A44F071}" srcOrd="0" destOrd="0" parTransId="{3E5CEC6D-D25E-4A88-8484-18CEB14D392C}" sibTransId="{5232BB1F-7C8B-47C5-B2A4-CDAE2C76EF55}"/>
    <dgm:cxn modelId="{362B3D55-B65F-4135-BFC2-AA7F391F1251}" srcId="{F1DA4329-831C-48F1-B155-6108EB21952E}" destId="{AFB29B3E-9DCE-4ED8-8B2A-4A6FBEB12B0F}" srcOrd="1" destOrd="0" parTransId="{6635358F-D6E2-428A-8FAD-753B896E4ECB}" sibTransId="{EF04755C-7F61-4131-8695-859475CA8B5A}"/>
    <dgm:cxn modelId="{EF29F155-941C-4341-A331-B27F056966EA}" srcId="{AFB29B3E-9DCE-4ED8-8B2A-4A6FBEB12B0F}" destId="{173CD04B-FF19-4BD5-9040-3CD3AB8CC04E}" srcOrd="1" destOrd="0" parTransId="{FA9C6DCC-C398-4D68-9D43-512BE43D8DD2}" sibTransId="{E6078980-2722-4B43-9B76-0FAF1E65C272}"/>
    <dgm:cxn modelId="{F5F76482-F38E-4C40-9BE7-41E7BB2F680C}" type="presOf" srcId="{A190E65C-E8EA-4916-A556-11C3DB46BA4C}" destId="{3F6C373C-D363-4928-8911-011425552D60}" srcOrd="0" destOrd="0" presId="urn:microsoft.com/office/officeart/2018/2/layout/IconVerticalSolidList"/>
    <dgm:cxn modelId="{AFF273A5-516A-47E7-8624-79D422876F61}" type="presOf" srcId="{3F826694-5B3D-4D72-939D-6C76D26FFB04}" destId="{DBDFFB0F-28D3-4FF3-AA46-BEC03DAEDE93}" srcOrd="0" destOrd="0" presId="urn:microsoft.com/office/officeart/2018/2/layout/IconVerticalSolidList"/>
    <dgm:cxn modelId="{193002AE-B372-424E-80E5-009E48602515}" srcId="{F1DA4329-831C-48F1-B155-6108EB21952E}" destId="{3F826694-5B3D-4D72-939D-6C76D26FFB04}" srcOrd="2" destOrd="0" parTransId="{E9342492-5B65-4072-AD84-73D237FE0DE3}" sibTransId="{4064DC26-21EC-45F6-A06D-A6D6B86F591E}"/>
    <dgm:cxn modelId="{7AF007E1-8C07-4A59-BE03-45275FDA9BEE}" type="presOf" srcId="{4103781D-3DFF-412B-BD75-453D6A44F071}" destId="{87B10A9D-22EF-49EC-9278-576DB50BDC3A}" srcOrd="0" destOrd="0" presId="urn:microsoft.com/office/officeart/2018/2/layout/IconVerticalSolidList"/>
    <dgm:cxn modelId="{CFD57F88-CCB5-4587-8E88-175090E88DD0}" type="presParOf" srcId="{438C3E92-68F1-4AD5-955C-7FA1433734DB}" destId="{C5F6EEB8-D899-4510-8746-50FA33CB50EA}" srcOrd="0" destOrd="0" presId="urn:microsoft.com/office/officeart/2018/2/layout/IconVerticalSolidList"/>
    <dgm:cxn modelId="{D17C877A-D477-4581-A3DE-261376E4894D}" type="presParOf" srcId="{C5F6EEB8-D899-4510-8746-50FA33CB50EA}" destId="{A5179F2F-CFAD-4172-96B6-74FE1C759D77}" srcOrd="0" destOrd="0" presId="urn:microsoft.com/office/officeart/2018/2/layout/IconVerticalSolidList"/>
    <dgm:cxn modelId="{B39A92F9-7314-4232-A189-3C9210DC6D3B}" type="presParOf" srcId="{C5F6EEB8-D899-4510-8746-50FA33CB50EA}" destId="{703B8265-27B8-485B-A0B3-80355D77D210}" srcOrd="1" destOrd="0" presId="urn:microsoft.com/office/officeart/2018/2/layout/IconVerticalSolidList"/>
    <dgm:cxn modelId="{BDBF571B-2776-4FF2-BED0-E7B47BDEF38F}" type="presParOf" srcId="{C5F6EEB8-D899-4510-8746-50FA33CB50EA}" destId="{EA009435-DC19-4DB6-9C3B-7E20B7D27394}" srcOrd="2" destOrd="0" presId="urn:microsoft.com/office/officeart/2018/2/layout/IconVerticalSolidList"/>
    <dgm:cxn modelId="{7F3C925E-DCBF-47B3-B1CC-8E091F1A9D4C}" type="presParOf" srcId="{C5F6EEB8-D899-4510-8746-50FA33CB50EA}" destId="{87B10A9D-22EF-49EC-9278-576DB50BDC3A}" srcOrd="3" destOrd="0" presId="urn:microsoft.com/office/officeart/2018/2/layout/IconVerticalSolidList"/>
    <dgm:cxn modelId="{79870C46-A02B-4A8C-97CD-B036D4B54C8E}" type="presParOf" srcId="{C5F6EEB8-D899-4510-8746-50FA33CB50EA}" destId="{D00643BE-2C4B-4EA8-96C1-06DAC3714C1E}" srcOrd="4" destOrd="0" presId="urn:microsoft.com/office/officeart/2018/2/layout/IconVerticalSolidList"/>
    <dgm:cxn modelId="{004D339B-6499-493E-BA0B-8D76AA8681CE}" type="presParOf" srcId="{438C3E92-68F1-4AD5-955C-7FA1433734DB}" destId="{4789BA64-A8F8-4AA4-AB89-8CDDACE7B2EC}" srcOrd="1" destOrd="0" presId="urn:microsoft.com/office/officeart/2018/2/layout/IconVerticalSolidList"/>
    <dgm:cxn modelId="{9B75FE03-0B02-40FC-AFDF-D8DBA40E16DF}" type="presParOf" srcId="{438C3E92-68F1-4AD5-955C-7FA1433734DB}" destId="{3BA87AAB-CFFB-481A-B6A7-B5C05F20A8D6}" srcOrd="2" destOrd="0" presId="urn:microsoft.com/office/officeart/2018/2/layout/IconVerticalSolidList"/>
    <dgm:cxn modelId="{6E26C984-A190-4A95-A9AE-EAC6A583F8B9}" type="presParOf" srcId="{3BA87AAB-CFFB-481A-B6A7-B5C05F20A8D6}" destId="{3A0B6712-019A-466C-B2C0-ED6B2883D161}" srcOrd="0" destOrd="0" presId="urn:microsoft.com/office/officeart/2018/2/layout/IconVerticalSolidList"/>
    <dgm:cxn modelId="{FA40333C-362B-4657-96A9-75A4D06A267B}" type="presParOf" srcId="{3BA87AAB-CFFB-481A-B6A7-B5C05F20A8D6}" destId="{2134543E-4D4D-4D3C-B339-949F0C1650A5}" srcOrd="1" destOrd="0" presId="urn:microsoft.com/office/officeart/2018/2/layout/IconVerticalSolidList"/>
    <dgm:cxn modelId="{5D29104E-F57E-4EB6-8446-83CDB21A3BDA}" type="presParOf" srcId="{3BA87AAB-CFFB-481A-B6A7-B5C05F20A8D6}" destId="{C1205169-16E4-480F-9A0A-98D2DDC109FF}" srcOrd="2" destOrd="0" presId="urn:microsoft.com/office/officeart/2018/2/layout/IconVerticalSolidList"/>
    <dgm:cxn modelId="{A6B5B39E-58E3-47FB-ABED-C15E33CC0D75}" type="presParOf" srcId="{3BA87AAB-CFFB-481A-B6A7-B5C05F20A8D6}" destId="{DB984DA2-899C-4ABE-B12F-2CA33B203C2B}" srcOrd="3" destOrd="0" presId="urn:microsoft.com/office/officeart/2018/2/layout/IconVerticalSolidList"/>
    <dgm:cxn modelId="{995E38F0-7680-4740-A350-BE19EFDF26AB}" type="presParOf" srcId="{3BA87AAB-CFFB-481A-B6A7-B5C05F20A8D6}" destId="{3F6C373C-D363-4928-8911-011425552D60}" srcOrd="4" destOrd="0" presId="urn:microsoft.com/office/officeart/2018/2/layout/IconVerticalSolidList"/>
    <dgm:cxn modelId="{4100B9F7-01EF-4BD9-949E-BE12417BE62D}" type="presParOf" srcId="{438C3E92-68F1-4AD5-955C-7FA1433734DB}" destId="{73CF1B30-A451-4A48-8228-FBEB3ACF638A}" srcOrd="3" destOrd="0" presId="urn:microsoft.com/office/officeart/2018/2/layout/IconVerticalSolidList"/>
    <dgm:cxn modelId="{B8085855-88F3-46E7-A799-11A1C6900981}" type="presParOf" srcId="{438C3E92-68F1-4AD5-955C-7FA1433734DB}" destId="{E98FDC5A-59E7-4058-9CCB-1885C78DB3C0}" srcOrd="4" destOrd="0" presId="urn:microsoft.com/office/officeart/2018/2/layout/IconVerticalSolidList"/>
    <dgm:cxn modelId="{B644733F-202C-431F-996E-16C7B50BF3DC}" type="presParOf" srcId="{E98FDC5A-59E7-4058-9CCB-1885C78DB3C0}" destId="{E5919B72-C906-478C-8567-0C36561A7DA8}" srcOrd="0" destOrd="0" presId="urn:microsoft.com/office/officeart/2018/2/layout/IconVerticalSolidList"/>
    <dgm:cxn modelId="{E93797EA-A621-4CFE-B47C-7CC34199A0DA}" type="presParOf" srcId="{E98FDC5A-59E7-4058-9CCB-1885C78DB3C0}" destId="{F2570F9A-8DC9-43D6-BA31-2FD14945DDB1}" srcOrd="1" destOrd="0" presId="urn:microsoft.com/office/officeart/2018/2/layout/IconVerticalSolidList"/>
    <dgm:cxn modelId="{F910F0D6-7013-44A7-837A-B634B896EBBE}" type="presParOf" srcId="{E98FDC5A-59E7-4058-9CCB-1885C78DB3C0}" destId="{F0AAAE0A-8F94-43CE-9536-E48A667A3B3A}" srcOrd="2" destOrd="0" presId="urn:microsoft.com/office/officeart/2018/2/layout/IconVerticalSolidList"/>
    <dgm:cxn modelId="{51C11B39-A379-4318-B783-651103A5603D}" type="presParOf" srcId="{E98FDC5A-59E7-4058-9CCB-1885C78DB3C0}" destId="{DBDFFB0F-28D3-4FF3-AA46-BEC03DAEDE9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1D35BB-80E4-460A-861E-57E8EB6F4F6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66F07CB-1CE8-4B50-B82D-53D4B7ED4485}">
      <dgm:prSet/>
      <dgm:spPr/>
      <dgm:t>
        <a:bodyPr/>
        <a:lstStyle/>
        <a:p>
          <a:pPr>
            <a:lnSpc>
              <a:spcPct val="100000"/>
            </a:lnSpc>
          </a:pPr>
          <a:r>
            <a:rPr lang="en-US"/>
            <a:t>An Employer Brand is essentially what the organization communicates as its identity to both potential and current employees </a:t>
          </a:r>
        </a:p>
      </dgm:t>
    </dgm:pt>
    <dgm:pt modelId="{214FB0E4-220A-4927-8346-C46CB9503174}" type="parTrans" cxnId="{F5B0CA07-4889-4D8F-B89F-CA9078803479}">
      <dgm:prSet/>
      <dgm:spPr/>
      <dgm:t>
        <a:bodyPr/>
        <a:lstStyle/>
        <a:p>
          <a:endParaRPr lang="en-US"/>
        </a:p>
      </dgm:t>
    </dgm:pt>
    <dgm:pt modelId="{E6C0F7E3-B2A0-4BDE-9DA0-34ECA201DFA9}" type="sibTrans" cxnId="{F5B0CA07-4889-4D8F-B89F-CA9078803479}">
      <dgm:prSet/>
      <dgm:spPr/>
      <dgm:t>
        <a:bodyPr/>
        <a:lstStyle/>
        <a:p>
          <a:endParaRPr lang="en-US"/>
        </a:p>
      </dgm:t>
    </dgm:pt>
    <dgm:pt modelId="{153331C1-2592-4368-A899-6124AB5E6BE0}">
      <dgm:prSet/>
      <dgm:spPr/>
      <dgm:t>
        <a:bodyPr/>
        <a:lstStyle/>
        <a:p>
          <a:pPr>
            <a:lnSpc>
              <a:spcPct val="100000"/>
            </a:lnSpc>
          </a:pPr>
          <a:r>
            <a:rPr lang="en-US" dirty="0"/>
            <a:t>It is all about </a:t>
          </a:r>
          <a:r>
            <a:rPr lang="en-US" b="1" u="sng" dirty="0"/>
            <a:t>selling your company</a:t>
          </a:r>
        </a:p>
      </dgm:t>
    </dgm:pt>
    <dgm:pt modelId="{92D9E0DC-0616-431E-98C2-2466D1E4EA91}" type="parTrans" cxnId="{D02680C2-511D-45BD-9EAA-54709FBCC3A8}">
      <dgm:prSet/>
      <dgm:spPr/>
      <dgm:t>
        <a:bodyPr/>
        <a:lstStyle/>
        <a:p>
          <a:endParaRPr lang="en-US"/>
        </a:p>
      </dgm:t>
    </dgm:pt>
    <dgm:pt modelId="{57F7AA12-04B2-468A-90C2-94C67668C42D}" type="sibTrans" cxnId="{D02680C2-511D-45BD-9EAA-54709FBCC3A8}">
      <dgm:prSet/>
      <dgm:spPr/>
      <dgm:t>
        <a:bodyPr/>
        <a:lstStyle/>
        <a:p>
          <a:endParaRPr lang="en-US"/>
        </a:p>
      </dgm:t>
    </dgm:pt>
    <dgm:pt modelId="{1C9400FD-4327-4B16-9E63-0E8B6BEEC5BD}">
      <dgm:prSet/>
      <dgm:spPr/>
      <dgm:t>
        <a:bodyPr/>
        <a:lstStyle/>
        <a:p>
          <a:pPr algn="ctr">
            <a:lnSpc>
              <a:spcPct val="100000"/>
            </a:lnSpc>
          </a:pPr>
          <a:r>
            <a:rPr lang="en-US" dirty="0"/>
            <a:t>-What can you offer that your competitors can’t?</a:t>
          </a:r>
        </a:p>
      </dgm:t>
    </dgm:pt>
    <dgm:pt modelId="{AF88036B-9471-4B9F-AEAD-83716B917F82}" type="parTrans" cxnId="{4E1F92D3-62C6-4418-901A-0D94119BAF46}">
      <dgm:prSet/>
      <dgm:spPr/>
      <dgm:t>
        <a:bodyPr/>
        <a:lstStyle/>
        <a:p>
          <a:endParaRPr lang="en-US"/>
        </a:p>
      </dgm:t>
    </dgm:pt>
    <dgm:pt modelId="{14354A37-4CBB-412F-A202-65B7B7AD6997}" type="sibTrans" cxnId="{4E1F92D3-62C6-4418-901A-0D94119BAF46}">
      <dgm:prSet/>
      <dgm:spPr/>
      <dgm:t>
        <a:bodyPr/>
        <a:lstStyle/>
        <a:p>
          <a:endParaRPr lang="en-US"/>
        </a:p>
      </dgm:t>
    </dgm:pt>
    <dgm:pt modelId="{908EFC6E-1CCF-42AF-9340-C91B33A885DE}">
      <dgm:prSet/>
      <dgm:spPr/>
      <dgm:t>
        <a:bodyPr/>
        <a:lstStyle/>
        <a:p>
          <a:pPr algn="ctr">
            <a:lnSpc>
              <a:spcPct val="100000"/>
            </a:lnSpc>
          </a:pPr>
          <a:r>
            <a:rPr lang="en-US" dirty="0"/>
            <a:t>-What makes you stand out?</a:t>
          </a:r>
        </a:p>
      </dgm:t>
    </dgm:pt>
    <dgm:pt modelId="{45BD210D-049C-4464-B340-9FB9FA69BA11}" type="parTrans" cxnId="{4CB37D94-6FCD-4EE5-A4A2-EC038B9CB8CC}">
      <dgm:prSet/>
      <dgm:spPr/>
      <dgm:t>
        <a:bodyPr/>
        <a:lstStyle/>
        <a:p>
          <a:endParaRPr lang="en-US"/>
        </a:p>
      </dgm:t>
    </dgm:pt>
    <dgm:pt modelId="{B8286BA7-DADB-469A-A572-97205F4B9004}" type="sibTrans" cxnId="{4CB37D94-6FCD-4EE5-A4A2-EC038B9CB8CC}">
      <dgm:prSet/>
      <dgm:spPr/>
      <dgm:t>
        <a:bodyPr/>
        <a:lstStyle/>
        <a:p>
          <a:endParaRPr lang="en-US"/>
        </a:p>
      </dgm:t>
    </dgm:pt>
    <dgm:pt modelId="{6DBA0694-553B-4A49-A70A-80223D8BF6D8}" type="pres">
      <dgm:prSet presAssocID="{101D35BB-80E4-460A-861E-57E8EB6F4F6F}" presName="root" presStyleCnt="0">
        <dgm:presLayoutVars>
          <dgm:dir/>
          <dgm:resizeHandles val="exact"/>
        </dgm:presLayoutVars>
      </dgm:prSet>
      <dgm:spPr/>
    </dgm:pt>
    <dgm:pt modelId="{C6841E5B-3D00-46C9-BF4A-382531794838}" type="pres">
      <dgm:prSet presAssocID="{466F07CB-1CE8-4B50-B82D-53D4B7ED4485}" presName="compNode" presStyleCnt="0"/>
      <dgm:spPr/>
    </dgm:pt>
    <dgm:pt modelId="{35999538-A922-4401-8B21-EBF47229A59D}" type="pres">
      <dgm:prSet presAssocID="{466F07CB-1CE8-4B50-B82D-53D4B7ED4485}" presName="bgRect" presStyleLbl="bgShp" presStyleIdx="0" presStyleCnt="2"/>
      <dgm:spPr/>
    </dgm:pt>
    <dgm:pt modelId="{F46DBAB7-79C1-47EF-8B0B-36EF5811D03D}" type="pres">
      <dgm:prSet presAssocID="{466F07CB-1CE8-4B50-B82D-53D4B7ED448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6F9DCB30-7FDE-40D0-B447-1DAED54399ED}" type="pres">
      <dgm:prSet presAssocID="{466F07CB-1CE8-4B50-B82D-53D4B7ED4485}" presName="spaceRect" presStyleCnt="0"/>
      <dgm:spPr/>
    </dgm:pt>
    <dgm:pt modelId="{E8376E02-1B6C-4624-9671-993A285BE7B8}" type="pres">
      <dgm:prSet presAssocID="{466F07CB-1CE8-4B50-B82D-53D4B7ED4485}" presName="parTx" presStyleLbl="revTx" presStyleIdx="0" presStyleCnt="3">
        <dgm:presLayoutVars>
          <dgm:chMax val="0"/>
          <dgm:chPref val="0"/>
        </dgm:presLayoutVars>
      </dgm:prSet>
      <dgm:spPr/>
    </dgm:pt>
    <dgm:pt modelId="{687D5416-A32D-43DD-839B-765ABE0F84BB}" type="pres">
      <dgm:prSet presAssocID="{E6C0F7E3-B2A0-4BDE-9DA0-34ECA201DFA9}" presName="sibTrans" presStyleCnt="0"/>
      <dgm:spPr/>
    </dgm:pt>
    <dgm:pt modelId="{394ADD0A-D976-4607-8499-558627E9BF97}" type="pres">
      <dgm:prSet presAssocID="{153331C1-2592-4368-A899-6124AB5E6BE0}" presName="compNode" presStyleCnt="0"/>
      <dgm:spPr/>
    </dgm:pt>
    <dgm:pt modelId="{82F7C962-7A6F-4D03-B3FF-7C510BFEDAB3}" type="pres">
      <dgm:prSet presAssocID="{153331C1-2592-4368-A899-6124AB5E6BE0}" presName="bgRect" presStyleLbl="bgShp" presStyleIdx="1" presStyleCnt="2" custLinFactNeighborX="-6248" custLinFactNeighborY="-2605"/>
      <dgm:spPr/>
    </dgm:pt>
    <dgm:pt modelId="{F4D6B8A9-58A4-472E-A1FA-7E6494024F8D}" type="pres">
      <dgm:prSet presAssocID="{153331C1-2592-4368-A899-6124AB5E6BE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osk"/>
        </a:ext>
      </dgm:extLst>
    </dgm:pt>
    <dgm:pt modelId="{C57CD76D-C9B3-472E-842E-DB49967A69E5}" type="pres">
      <dgm:prSet presAssocID="{153331C1-2592-4368-A899-6124AB5E6BE0}" presName="spaceRect" presStyleCnt="0"/>
      <dgm:spPr/>
    </dgm:pt>
    <dgm:pt modelId="{44161359-4DE8-4E6C-BD80-6B2167FD461E}" type="pres">
      <dgm:prSet presAssocID="{153331C1-2592-4368-A899-6124AB5E6BE0}" presName="parTx" presStyleLbl="revTx" presStyleIdx="1" presStyleCnt="3">
        <dgm:presLayoutVars>
          <dgm:chMax val="0"/>
          <dgm:chPref val="0"/>
        </dgm:presLayoutVars>
      </dgm:prSet>
      <dgm:spPr/>
    </dgm:pt>
    <dgm:pt modelId="{A4AC3640-8EA4-4194-A507-58B016821AC0}" type="pres">
      <dgm:prSet presAssocID="{153331C1-2592-4368-A899-6124AB5E6BE0}" presName="desTx" presStyleLbl="revTx" presStyleIdx="2" presStyleCnt="3">
        <dgm:presLayoutVars/>
      </dgm:prSet>
      <dgm:spPr/>
    </dgm:pt>
  </dgm:ptLst>
  <dgm:cxnLst>
    <dgm:cxn modelId="{F5B0CA07-4889-4D8F-B89F-CA9078803479}" srcId="{101D35BB-80E4-460A-861E-57E8EB6F4F6F}" destId="{466F07CB-1CE8-4B50-B82D-53D4B7ED4485}" srcOrd="0" destOrd="0" parTransId="{214FB0E4-220A-4927-8346-C46CB9503174}" sibTransId="{E6C0F7E3-B2A0-4BDE-9DA0-34ECA201DFA9}"/>
    <dgm:cxn modelId="{54505824-CD30-408D-80C4-46E966CC76C5}" type="presOf" srcId="{908EFC6E-1CCF-42AF-9340-C91B33A885DE}" destId="{A4AC3640-8EA4-4194-A507-58B016821AC0}" srcOrd="0" destOrd="1" presId="urn:microsoft.com/office/officeart/2018/2/layout/IconVerticalSolidList"/>
    <dgm:cxn modelId="{56153E45-1196-44B4-AC5F-AC9AF60EBBC0}" type="presOf" srcId="{1C9400FD-4327-4B16-9E63-0E8B6BEEC5BD}" destId="{A4AC3640-8EA4-4194-A507-58B016821AC0}" srcOrd="0" destOrd="0" presId="urn:microsoft.com/office/officeart/2018/2/layout/IconVerticalSolidList"/>
    <dgm:cxn modelId="{9ED5CE6B-3274-456B-B37F-404A00148472}" type="presOf" srcId="{466F07CB-1CE8-4B50-B82D-53D4B7ED4485}" destId="{E8376E02-1B6C-4624-9671-993A285BE7B8}" srcOrd="0" destOrd="0" presId="urn:microsoft.com/office/officeart/2018/2/layout/IconVerticalSolidList"/>
    <dgm:cxn modelId="{4CB37D94-6FCD-4EE5-A4A2-EC038B9CB8CC}" srcId="{153331C1-2592-4368-A899-6124AB5E6BE0}" destId="{908EFC6E-1CCF-42AF-9340-C91B33A885DE}" srcOrd="1" destOrd="0" parTransId="{45BD210D-049C-4464-B340-9FB9FA69BA11}" sibTransId="{B8286BA7-DADB-469A-A572-97205F4B9004}"/>
    <dgm:cxn modelId="{5726A59D-104B-48AA-93B6-78005AA0ABB3}" type="presOf" srcId="{101D35BB-80E4-460A-861E-57E8EB6F4F6F}" destId="{6DBA0694-553B-4A49-A70A-80223D8BF6D8}" srcOrd="0" destOrd="0" presId="urn:microsoft.com/office/officeart/2018/2/layout/IconVerticalSolidList"/>
    <dgm:cxn modelId="{D02680C2-511D-45BD-9EAA-54709FBCC3A8}" srcId="{101D35BB-80E4-460A-861E-57E8EB6F4F6F}" destId="{153331C1-2592-4368-A899-6124AB5E6BE0}" srcOrd="1" destOrd="0" parTransId="{92D9E0DC-0616-431E-98C2-2466D1E4EA91}" sibTransId="{57F7AA12-04B2-468A-90C2-94C67668C42D}"/>
    <dgm:cxn modelId="{4E1F92D3-62C6-4418-901A-0D94119BAF46}" srcId="{153331C1-2592-4368-A899-6124AB5E6BE0}" destId="{1C9400FD-4327-4B16-9E63-0E8B6BEEC5BD}" srcOrd="0" destOrd="0" parTransId="{AF88036B-9471-4B9F-AEAD-83716B917F82}" sibTransId="{14354A37-4CBB-412F-A202-65B7B7AD6997}"/>
    <dgm:cxn modelId="{67A9DCDB-4AAF-4B51-9FDB-EB79C00666C1}" type="presOf" srcId="{153331C1-2592-4368-A899-6124AB5E6BE0}" destId="{44161359-4DE8-4E6C-BD80-6B2167FD461E}" srcOrd="0" destOrd="0" presId="urn:microsoft.com/office/officeart/2018/2/layout/IconVerticalSolidList"/>
    <dgm:cxn modelId="{0A6D4F70-B7F1-4F68-B190-900CAA242F25}" type="presParOf" srcId="{6DBA0694-553B-4A49-A70A-80223D8BF6D8}" destId="{C6841E5B-3D00-46C9-BF4A-382531794838}" srcOrd="0" destOrd="0" presId="urn:microsoft.com/office/officeart/2018/2/layout/IconVerticalSolidList"/>
    <dgm:cxn modelId="{26D208EA-CAB9-4382-8D9E-3AEAE9E13E8A}" type="presParOf" srcId="{C6841E5B-3D00-46C9-BF4A-382531794838}" destId="{35999538-A922-4401-8B21-EBF47229A59D}" srcOrd="0" destOrd="0" presId="urn:microsoft.com/office/officeart/2018/2/layout/IconVerticalSolidList"/>
    <dgm:cxn modelId="{A196FFBD-AF6B-4B64-9F55-09CD4244E447}" type="presParOf" srcId="{C6841E5B-3D00-46C9-BF4A-382531794838}" destId="{F46DBAB7-79C1-47EF-8B0B-36EF5811D03D}" srcOrd="1" destOrd="0" presId="urn:microsoft.com/office/officeart/2018/2/layout/IconVerticalSolidList"/>
    <dgm:cxn modelId="{580AA33E-DB07-4087-91F8-716B5BE06E75}" type="presParOf" srcId="{C6841E5B-3D00-46C9-BF4A-382531794838}" destId="{6F9DCB30-7FDE-40D0-B447-1DAED54399ED}" srcOrd="2" destOrd="0" presId="urn:microsoft.com/office/officeart/2018/2/layout/IconVerticalSolidList"/>
    <dgm:cxn modelId="{89A53CD0-642C-4FAF-8D51-949E12FC3378}" type="presParOf" srcId="{C6841E5B-3D00-46C9-BF4A-382531794838}" destId="{E8376E02-1B6C-4624-9671-993A285BE7B8}" srcOrd="3" destOrd="0" presId="urn:microsoft.com/office/officeart/2018/2/layout/IconVerticalSolidList"/>
    <dgm:cxn modelId="{43793E44-82BD-45F5-A616-305BA95BDD7C}" type="presParOf" srcId="{6DBA0694-553B-4A49-A70A-80223D8BF6D8}" destId="{687D5416-A32D-43DD-839B-765ABE0F84BB}" srcOrd="1" destOrd="0" presId="urn:microsoft.com/office/officeart/2018/2/layout/IconVerticalSolidList"/>
    <dgm:cxn modelId="{8FC231E3-74B7-45FF-A74F-3AEF8075D45E}" type="presParOf" srcId="{6DBA0694-553B-4A49-A70A-80223D8BF6D8}" destId="{394ADD0A-D976-4607-8499-558627E9BF97}" srcOrd="2" destOrd="0" presId="urn:microsoft.com/office/officeart/2018/2/layout/IconVerticalSolidList"/>
    <dgm:cxn modelId="{ACF0E07A-24E3-4D68-B7E0-4E6387E87AF5}" type="presParOf" srcId="{394ADD0A-D976-4607-8499-558627E9BF97}" destId="{82F7C962-7A6F-4D03-B3FF-7C510BFEDAB3}" srcOrd="0" destOrd="0" presId="urn:microsoft.com/office/officeart/2018/2/layout/IconVerticalSolidList"/>
    <dgm:cxn modelId="{54A44BF3-2BF6-4201-BB46-665F0CFCD99C}" type="presParOf" srcId="{394ADD0A-D976-4607-8499-558627E9BF97}" destId="{F4D6B8A9-58A4-472E-A1FA-7E6494024F8D}" srcOrd="1" destOrd="0" presId="urn:microsoft.com/office/officeart/2018/2/layout/IconVerticalSolidList"/>
    <dgm:cxn modelId="{75B49370-9446-4707-88EB-17047D0777CD}" type="presParOf" srcId="{394ADD0A-D976-4607-8499-558627E9BF97}" destId="{C57CD76D-C9B3-472E-842E-DB49967A69E5}" srcOrd="2" destOrd="0" presId="urn:microsoft.com/office/officeart/2018/2/layout/IconVerticalSolidList"/>
    <dgm:cxn modelId="{FC413A74-BD93-4831-944E-B965EFCEF63A}" type="presParOf" srcId="{394ADD0A-D976-4607-8499-558627E9BF97}" destId="{44161359-4DE8-4E6C-BD80-6B2167FD461E}" srcOrd="3" destOrd="0" presId="urn:microsoft.com/office/officeart/2018/2/layout/IconVerticalSolidList"/>
    <dgm:cxn modelId="{EBA355D6-DC2D-415E-BC88-AE1AD8901AA9}" type="presParOf" srcId="{394ADD0A-D976-4607-8499-558627E9BF97}" destId="{A4AC3640-8EA4-4194-A507-58B016821AC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ABD21-9F0A-4E1A-B55E-1CCA9F6D67E9}">
      <dsp:nvSpPr>
        <dsp:cNvPr id="0" name=""/>
        <dsp:cNvSpPr/>
      </dsp:nvSpPr>
      <dsp:spPr>
        <a:xfrm>
          <a:off x="0" y="936036"/>
          <a:ext cx="6364224" cy="907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B5475-A44C-4ACF-A207-3A023781DC4E}">
      <dsp:nvSpPr>
        <dsp:cNvPr id="0" name=""/>
        <dsp:cNvSpPr/>
      </dsp:nvSpPr>
      <dsp:spPr>
        <a:xfrm>
          <a:off x="318211" y="404676"/>
          <a:ext cx="4454956" cy="1062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1600200">
            <a:lnSpc>
              <a:spcPct val="90000"/>
            </a:lnSpc>
            <a:spcBef>
              <a:spcPct val="0"/>
            </a:spcBef>
            <a:spcAft>
              <a:spcPct val="35000"/>
            </a:spcAft>
            <a:buNone/>
          </a:pPr>
          <a:r>
            <a:rPr lang="en-US" sz="3600" kern="1200"/>
            <a:t>Christian Guenther</a:t>
          </a:r>
        </a:p>
      </dsp:txBody>
      <dsp:txXfrm>
        <a:off x="370089" y="456554"/>
        <a:ext cx="4351200" cy="958964"/>
      </dsp:txXfrm>
    </dsp:sp>
    <dsp:sp modelId="{CF5A830E-91E9-41E5-A9A3-28A146544206}">
      <dsp:nvSpPr>
        <dsp:cNvPr id="0" name=""/>
        <dsp:cNvSpPr/>
      </dsp:nvSpPr>
      <dsp:spPr>
        <a:xfrm>
          <a:off x="0" y="2568996"/>
          <a:ext cx="6364224" cy="907200"/>
        </a:xfrm>
        <a:prstGeom prst="rect">
          <a:avLst/>
        </a:prstGeom>
        <a:solidFill>
          <a:schemeClr val="lt1">
            <a:alpha val="90000"/>
            <a:hueOff val="0"/>
            <a:satOff val="0"/>
            <a:lumOff val="0"/>
            <a:alphaOff val="0"/>
          </a:schemeClr>
        </a:solidFill>
        <a:ln w="12700" cap="flat" cmpd="sng" algn="ctr">
          <a:solidFill>
            <a:schemeClr val="accent2">
              <a:hueOff val="758429"/>
              <a:satOff val="-9666"/>
              <a:lumOff val="-24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89DA0-74E9-4FE7-94EB-4131B2436972}">
      <dsp:nvSpPr>
        <dsp:cNvPr id="0" name=""/>
        <dsp:cNvSpPr/>
      </dsp:nvSpPr>
      <dsp:spPr>
        <a:xfrm>
          <a:off x="318211" y="2037636"/>
          <a:ext cx="4454956" cy="1062720"/>
        </a:xfrm>
        <a:prstGeom prst="roundRect">
          <a:avLst/>
        </a:prstGeom>
        <a:solidFill>
          <a:schemeClr val="accent2">
            <a:hueOff val="758429"/>
            <a:satOff val="-9666"/>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1600200">
            <a:lnSpc>
              <a:spcPct val="90000"/>
            </a:lnSpc>
            <a:spcBef>
              <a:spcPct val="0"/>
            </a:spcBef>
            <a:spcAft>
              <a:spcPct val="35000"/>
            </a:spcAft>
            <a:buNone/>
          </a:pPr>
          <a:r>
            <a:rPr lang="en-US" sz="3600" kern="1200"/>
            <a:t>Karen Marshall</a:t>
          </a:r>
        </a:p>
      </dsp:txBody>
      <dsp:txXfrm>
        <a:off x="370089" y="2089514"/>
        <a:ext cx="4351200" cy="958964"/>
      </dsp:txXfrm>
    </dsp:sp>
    <dsp:sp modelId="{ED76D822-AA21-443E-AB57-0C178FC1A571}">
      <dsp:nvSpPr>
        <dsp:cNvPr id="0" name=""/>
        <dsp:cNvSpPr/>
      </dsp:nvSpPr>
      <dsp:spPr>
        <a:xfrm>
          <a:off x="0" y="4201956"/>
          <a:ext cx="6364224" cy="907200"/>
        </a:xfrm>
        <a:prstGeom prst="rect">
          <a:avLst/>
        </a:prstGeom>
        <a:solidFill>
          <a:schemeClr val="lt1">
            <a:alpha val="90000"/>
            <a:hueOff val="0"/>
            <a:satOff val="0"/>
            <a:lumOff val="0"/>
            <a:alphaOff val="0"/>
          </a:schemeClr>
        </a:solidFill>
        <a:ln w="12700" cap="flat" cmpd="sng" algn="ctr">
          <a:solidFill>
            <a:schemeClr val="accent2">
              <a:hueOff val="1516857"/>
              <a:satOff val="-19332"/>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989CDF-A0F7-4E1D-BBCC-0C70F821CA78}">
      <dsp:nvSpPr>
        <dsp:cNvPr id="0" name=""/>
        <dsp:cNvSpPr/>
      </dsp:nvSpPr>
      <dsp:spPr>
        <a:xfrm>
          <a:off x="318211" y="3670596"/>
          <a:ext cx="4454956" cy="1062720"/>
        </a:xfrm>
        <a:prstGeom prst="roundRect">
          <a:avLst/>
        </a:prstGeom>
        <a:solidFill>
          <a:schemeClr val="accent2">
            <a:hueOff val="1516857"/>
            <a:satOff val="-19332"/>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1600200">
            <a:lnSpc>
              <a:spcPct val="90000"/>
            </a:lnSpc>
            <a:spcBef>
              <a:spcPct val="0"/>
            </a:spcBef>
            <a:spcAft>
              <a:spcPct val="35000"/>
            </a:spcAft>
            <a:buNone/>
          </a:pPr>
          <a:r>
            <a:rPr lang="en-US" sz="3600" kern="1200"/>
            <a:t>Tara Rood</a:t>
          </a:r>
        </a:p>
      </dsp:txBody>
      <dsp:txXfrm>
        <a:off x="370089" y="3722474"/>
        <a:ext cx="4351200" cy="958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DA12-7CD1-473F-B397-3EA9E59E45F7}">
      <dsp:nvSpPr>
        <dsp:cNvPr id="0" name=""/>
        <dsp:cNvSpPr/>
      </dsp:nvSpPr>
      <dsp:spPr>
        <a:xfrm>
          <a:off x="1283" y="51044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F810D4-E907-44E2-B3B2-F3E3CE99ECC1}">
      <dsp:nvSpPr>
        <dsp:cNvPr id="0" name=""/>
        <dsp:cNvSpPr/>
      </dsp:nvSpPr>
      <dsp:spPr>
        <a:xfrm>
          <a:off x="501904" y="98603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While the unemployment rate has steadily declined since the mid 2020. People are only considered ‘unemployed’ if they are actively seeking work. (Those who have given up on finding a job or are not looking for work are no longer considered part of the labor force—and therefore not counted among the unemployed).</a:t>
          </a:r>
        </a:p>
      </dsp:txBody>
      <dsp:txXfrm>
        <a:off x="585701" y="1069830"/>
        <a:ext cx="4337991" cy="2693452"/>
      </dsp:txXfrm>
    </dsp:sp>
    <dsp:sp modelId="{74656798-7A27-4903-99FD-9F58EFB6D051}">
      <dsp:nvSpPr>
        <dsp:cNvPr id="0" name=""/>
        <dsp:cNvSpPr/>
      </dsp:nvSpPr>
      <dsp:spPr>
        <a:xfrm>
          <a:off x="5508110" y="51044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A467D-51E6-4834-A7CF-DE07009B7175}">
      <dsp:nvSpPr>
        <dsp:cNvPr id="0" name=""/>
        <dsp:cNvSpPr/>
      </dsp:nvSpPr>
      <dsp:spPr>
        <a:xfrm>
          <a:off x="6008730" y="98603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labor force participation rate is a better metric for assessing the health of the labor market and the size of the active workforce. The labor force participation rate was 62.4% in August 2022, whereas in February 2020, pre-pandemic, the labor force participation stood at 63.4%. </a:t>
          </a:r>
        </a:p>
      </dsp:txBody>
      <dsp:txXfrm>
        <a:off x="6092527" y="1069830"/>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05EF3-4D75-4AA7-A508-0CD5227777F0}">
      <dsp:nvSpPr>
        <dsp:cNvPr id="0" name=""/>
        <dsp:cNvSpPr/>
      </dsp:nvSpPr>
      <dsp:spPr>
        <a:xfrm>
          <a:off x="0" y="1803"/>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52F308-1560-4089-9914-B206E486F0BF}">
      <dsp:nvSpPr>
        <dsp:cNvPr id="0" name=""/>
        <dsp:cNvSpPr/>
      </dsp:nvSpPr>
      <dsp:spPr>
        <a:xfrm>
          <a:off x="0" y="1803"/>
          <a:ext cx="10168127" cy="61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Boosted Benefits</a:t>
          </a:r>
        </a:p>
      </dsp:txBody>
      <dsp:txXfrm>
        <a:off x="0" y="1803"/>
        <a:ext cx="10168127" cy="615094"/>
      </dsp:txXfrm>
    </dsp:sp>
    <dsp:sp modelId="{495B7325-CA5F-459A-B4AB-FC8AC9A88DCB}">
      <dsp:nvSpPr>
        <dsp:cNvPr id="0" name=""/>
        <dsp:cNvSpPr/>
      </dsp:nvSpPr>
      <dsp:spPr>
        <a:xfrm>
          <a:off x="0" y="616898"/>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E33D0-57AE-43C8-9198-F8D458A058F7}">
      <dsp:nvSpPr>
        <dsp:cNvPr id="0" name=""/>
        <dsp:cNvSpPr/>
      </dsp:nvSpPr>
      <dsp:spPr>
        <a:xfrm>
          <a:off x="0" y="616898"/>
          <a:ext cx="10168127" cy="61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Hybrid and Remote work options/Four-day work weeks/flexible schedules</a:t>
          </a:r>
        </a:p>
      </dsp:txBody>
      <dsp:txXfrm>
        <a:off x="0" y="616898"/>
        <a:ext cx="10168127" cy="615094"/>
      </dsp:txXfrm>
    </dsp:sp>
    <dsp:sp modelId="{5C62FFAA-1F18-4A36-BE30-EDE8AA036E9B}">
      <dsp:nvSpPr>
        <dsp:cNvPr id="0" name=""/>
        <dsp:cNvSpPr/>
      </dsp:nvSpPr>
      <dsp:spPr>
        <a:xfrm>
          <a:off x="0" y="1231993"/>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83FAD3-526B-4F9E-935A-6994747B96CE}">
      <dsp:nvSpPr>
        <dsp:cNvPr id="0" name=""/>
        <dsp:cNvSpPr/>
      </dsp:nvSpPr>
      <dsp:spPr>
        <a:xfrm>
          <a:off x="0" y="1231993"/>
          <a:ext cx="10168127" cy="61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Career Growth Opportunities</a:t>
          </a:r>
        </a:p>
      </dsp:txBody>
      <dsp:txXfrm>
        <a:off x="0" y="1231993"/>
        <a:ext cx="10168127" cy="615094"/>
      </dsp:txXfrm>
    </dsp:sp>
    <dsp:sp modelId="{6E0D7237-EB14-4E4E-90F9-41C05901FFD5}">
      <dsp:nvSpPr>
        <dsp:cNvPr id="0" name=""/>
        <dsp:cNvSpPr/>
      </dsp:nvSpPr>
      <dsp:spPr>
        <a:xfrm>
          <a:off x="0" y="1847087"/>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5F09B1-42F8-4143-9920-B05B1EF870F8}">
      <dsp:nvSpPr>
        <dsp:cNvPr id="0" name=""/>
        <dsp:cNvSpPr/>
      </dsp:nvSpPr>
      <dsp:spPr>
        <a:xfrm>
          <a:off x="0" y="1847088"/>
          <a:ext cx="10168127" cy="61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Salary Transparency</a:t>
          </a:r>
        </a:p>
      </dsp:txBody>
      <dsp:txXfrm>
        <a:off x="0" y="1847088"/>
        <a:ext cx="10168127" cy="615094"/>
      </dsp:txXfrm>
    </dsp:sp>
    <dsp:sp modelId="{2A838A70-10DD-479C-81A9-7E3AD932A5FB}">
      <dsp:nvSpPr>
        <dsp:cNvPr id="0" name=""/>
        <dsp:cNvSpPr/>
      </dsp:nvSpPr>
      <dsp:spPr>
        <a:xfrm>
          <a:off x="0" y="2462182"/>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195D2-AF3C-4323-A6F6-3BA66F3C11F7}">
      <dsp:nvSpPr>
        <dsp:cNvPr id="0" name=""/>
        <dsp:cNvSpPr/>
      </dsp:nvSpPr>
      <dsp:spPr>
        <a:xfrm>
          <a:off x="0" y="2462182"/>
          <a:ext cx="10168127" cy="61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Diversity and Inclusion </a:t>
          </a:r>
        </a:p>
      </dsp:txBody>
      <dsp:txXfrm>
        <a:off x="0" y="2462182"/>
        <a:ext cx="10168127" cy="615094"/>
      </dsp:txXfrm>
    </dsp:sp>
    <dsp:sp modelId="{A9F8D2CE-A1E8-4EAA-B9D6-2279008738C2}">
      <dsp:nvSpPr>
        <dsp:cNvPr id="0" name=""/>
        <dsp:cNvSpPr/>
      </dsp:nvSpPr>
      <dsp:spPr>
        <a:xfrm>
          <a:off x="0" y="3077277"/>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887E2-DE39-4CFF-A5CE-E7B80BB13108}">
      <dsp:nvSpPr>
        <dsp:cNvPr id="0" name=""/>
        <dsp:cNvSpPr/>
      </dsp:nvSpPr>
      <dsp:spPr>
        <a:xfrm>
          <a:off x="0" y="3077277"/>
          <a:ext cx="10168127" cy="61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Wellness programs</a:t>
          </a:r>
        </a:p>
      </dsp:txBody>
      <dsp:txXfrm>
        <a:off x="0" y="3077277"/>
        <a:ext cx="10168127" cy="615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8AA51-949A-48F0-AE11-F14E7A3086F1}">
      <dsp:nvSpPr>
        <dsp:cNvPr id="0" name=""/>
        <dsp:cNvSpPr/>
      </dsp:nvSpPr>
      <dsp:spPr>
        <a:xfrm>
          <a:off x="0" y="2288"/>
          <a:ext cx="6364224" cy="115984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2C8D9-C9F3-4172-A309-93544BF36BA0}">
      <dsp:nvSpPr>
        <dsp:cNvPr id="0" name=""/>
        <dsp:cNvSpPr/>
      </dsp:nvSpPr>
      <dsp:spPr>
        <a:xfrm>
          <a:off x="350852" y="263253"/>
          <a:ext cx="637913" cy="637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F92E96-6D9D-41BA-83A6-CDA5966E93E2}">
      <dsp:nvSpPr>
        <dsp:cNvPr id="0" name=""/>
        <dsp:cNvSpPr/>
      </dsp:nvSpPr>
      <dsp:spPr>
        <a:xfrm>
          <a:off x="1339618" y="2288"/>
          <a:ext cx="2863900"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a:t>Build up employer page</a:t>
          </a:r>
        </a:p>
      </dsp:txBody>
      <dsp:txXfrm>
        <a:off x="1339618" y="2288"/>
        <a:ext cx="2863900" cy="1159843"/>
      </dsp:txXfrm>
    </dsp:sp>
    <dsp:sp modelId="{CF175B04-BB0A-443D-B2F9-3B7BD14B912A}">
      <dsp:nvSpPr>
        <dsp:cNvPr id="0" name=""/>
        <dsp:cNvSpPr/>
      </dsp:nvSpPr>
      <dsp:spPr>
        <a:xfrm>
          <a:off x="4203519" y="2288"/>
          <a:ext cx="2160704"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622300">
            <a:lnSpc>
              <a:spcPct val="90000"/>
            </a:lnSpc>
            <a:spcBef>
              <a:spcPct val="0"/>
            </a:spcBef>
            <a:spcAft>
              <a:spcPct val="35000"/>
            </a:spcAft>
            <a:buNone/>
          </a:pPr>
          <a:r>
            <a:rPr lang="en-US" sz="1400" kern="1200" dirty="0"/>
            <a:t>-Include information on why people should work there, feature benefits, etc.</a:t>
          </a:r>
        </a:p>
      </dsp:txBody>
      <dsp:txXfrm>
        <a:off x="4203519" y="2288"/>
        <a:ext cx="2160704" cy="1159843"/>
      </dsp:txXfrm>
    </dsp:sp>
    <dsp:sp modelId="{FBCD25A9-1626-4E29-869B-4DE50AA69A4F}">
      <dsp:nvSpPr>
        <dsp:cNvPr id="0" name=""/>
        <dsp:cNvSpPr/>
      </dsp:nvSpPr>
      <dsp:spPr>
        <a:xfrm>
          <a:off x="0" y="1452092"/>
          <a:ext cx="6364224" cy="115984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FC3A0-90A0-4C66-837D-D53EBC973466}">
      <dsp:nvSpPr>
        <dsp:cNvPr id="0" name=""/>
        <dsp:cNvSpPr/>
      </dsp:nvSpPr>
      <dsp:spPr>
        <a:xfrm>
          <a:off x="350852" y="1713057"/>
          <a:ext cx="637913" cy="637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E90F0F-87AA-45F4-9043-F3632FA7E4FF}">
      <dsp:nvSpPr>
        <dsp:cNvPr id="0" name=""/>
        <dsp:cNvSpPr/>
      </dsp:nvSpPr>
      <dsp:spPr>
        <a:xfrm>
          <a:off x="1339618" y="1452092"/>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a:t>Focus on getting positive reviews from current/past employees</a:t>
          </a:r>
        </a:p>
      </dsp:txBody>
      <dsp:txXfrm>
        <a:off x="1339618" y="1452092"/>
        <a:ext cx="5024605" cy="1159843"/>
      </dsp:txXfrm>
    </dsp:sp>
    <dsp:sp modelId="{7C54C41B-FBB2-4192-806A-67ED93672160}">
      <dsp:nvSpPr>
        <dsp:cNvPr id="0" name=""/>
        <dsp:cNvSpPr/>
      </dsp:nvSpPr>
      <dsp:spPr>
        <a:xfrm>
          <a:off x="0" y="2901896"/>
          <a:ext cx="6364224" cy="115984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A79F42-5E29-49F6-8BA1-9213A1339C43}">
      <dsp:nvSpPr>
        <dsp:cNvPr id="0" name=""/>
        <dsp:cNvSpPr/>
      </dsp:nvSpPr>
      <dsp:spPr>
        <a:xfrm>
          <a:off x="350852" y="3162861"/>
          <a:ext cx="637913" cy="637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6A2849-B5BA-4B19-890A-C2FE35AF3C9D}">
      <dsp:nvSpPr>
        <dsp:cNvPr id="0" name=""/>
        <dsp:cNvSpPr/>
      </dsp:nvSpPr>
      <dsp:spPr>
        <a:xfrm>
          <a:off x="1339618" y="2901896"/>
          <a:ext cx="2863900"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a:t>Sponsor hard to fill positions</a:t>
          </a:r>
        </a:p>
      </dsp:txBody>
      <dsp:txXfrm>
        <a:off x="1339618" y="2901896"/>
        <a:ext cx="2863900" cy="1159843"/>
      </dsp:txXfrm>
    </dsp:sp>
    <dsp:sp modelId="{11B4B401-77AB-4B65-B106-84BB01144AF2}">
      <dsp:nvSpPr>
        <dsp:cNvPr id="0" name=""/>
        <dsp:cNvSpPr/>
      </dsp:nvSpPr>
      <dsp:spPr>
        <a:xfrm>
          <a:off x="4203519" y="2901896"/>
          <a:ext cx="2160704"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622300">
            <a:lnSpc>
              <a:spcPct val="90000"/>
            </a:lnSpc>
            <a:spcBef>
              <a:spcPct val="0"/>
            </a:spcBef>
            <a:spcAft>
              <a:spcPct val="35000"/>
            </a:spcAft>
            <a:buNone/>
          </a:pPr>
          <a:r>
            <a:rPr lang="en-US" sz="1400" kern="1200" dirty="0"/>
            <a:t>-This will have your jobs towards the top of candidate searches</a:t>
          </a:r>
        </a:p>
      </dsp:txBody>
      <dsp:txXfrm>
        <a:off x="4203519" y="2901896"/>
        <a:ext cx="2160704" cy="1159843"/>
      </dsp:txXfrm>
    </dsp:sp>
    <dsp:sp modelId="{2478245B-721C-4375-A927-AE563D03FA70}">
      <dsp:nvSpPr>
        <dsp:cNvPr id="0" name=""/>
        <dsp:cNvSpPr/>
      </dsp:nvSpPr>
      <dsp:spPr>
        <a:xfrm>
          <a:off x="0" y="4351700"/>
          <a:ext cx="6364224" cy="115984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1B4553-19A0-4DAC-8C2F-8984EC9035F9}">
      <dsp:nvSpPr>
        <dsp:cNvPr id="0" name=""/>
        <dsp:cNvSpPr/>
      </dsp:nvSpPr>
      <dsp:spPr>
        <a:xfrm>
          <a:off x="350852" y="4612665"/>
          <a:ext cx="637913" cy="637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D2ACC3-46CB-44C0-8785-DFECAE3F3E44}">
      <dsp:nvSpPr>
        <dsp:cNvPr id="0" name=""/>
        <dsp:cNvSpPr/>
      </dsp:nvSpPr>
      <dsp:spPr>
        <a:xfrm>
          <a:off x="1339618" y="4351700"/>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a:t>Source candidates</a:t>
          </a:r>
        </a:p>
      </dsp:txBody>
      <dsp:txXfrm>
        <a:off x="1339618" y="4351700"/>
        <a:ext cx="5024605" cy="11598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79F2F-CFAD-4172-96B6-74FE1C759D77}">
      <dsp:nvSpPr>
        <dsp:cNvPr id="0" name=""/>
        <dsp:cNvSpPr/>
      </dsp:nvSpPr>
      <dsp:spPr>
        <a:xfrm>
          <a:off x="0" y="559"/>
          <a:ext cx="10506456" cy="13096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3B8265-27B8-485B-A0B3-80355D77D210}">
      <dsp:nvSpPr>
        <dsp:cNvPr id="0" name=""/>
        <dsp:cNvSpPr/>
      </dsp:nvSpPr>
      <dsp:spPr>
        <a:xfrm>
          <a:off x="396173" y="295234"/>
          <a:ext cx="720315" cy="720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B10A9D-22EF-49EC-9278-576DB50BDC3A}">
      <dsp:nvSpPr>
        <dsp:cNvPr id="0" name=""/>
        <dsp:cNvSpPr/>
      </dsp:nvSpPr>
      <dsp:spPr>
        <a:xfrm>
          <a:off x="1512662" y="559"/>
          <a:ext cx="4727905"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1066800">
            <a:lnSpc>
              <a:spcPct val="90000"/>
            </a:lnSpc>
            <a:spcBef>
              <a:spcPct val="0"/>
            </a:spcBef>
            <a:spcAft>
              <a:spcPct val="35000"/>
            </a:spcAft>
            <a:buNone/>
          </a:pPr>
          <a:r>
            <a:rPr lang="en-US" sz="2400" kern="1200"/>
            <a:t>Build up employer page</a:t>
          </a:r>
        </a:p>
      </dsp:txBody>
      <dsp:txXfrm>
        <a:off x="1512662" y="559"/>
        <a:ext cx="4727905" cy="1309664"/>
      </dsp:txXfrm>
    </dsp:sp>
    <dsp:sp modelId="{D00643BE-2C4B-4EA8-96C1-06DAC3714C1E}">
      <dsp:nvSpPr>
        <dsp:cNvPr id="0" name=""/>
        <dsp:cNvSpPr/>
      </dsp:nvSpPr>
      <dsp:spPr>
        <a:xfrm>
          <a:off x="6240567" y="559"/>
          <a:ext cx="4265888"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488950">
            <a:lnSpc>
              <a:spcPct val="90000"/>
            </a:lnSpc>
            <a:spcBef>
              <a:spcPct val="0"/>
            </a:spcBef>
            <a:spcAft>
              <a:spcPct val="35000"/>
            </a:spcAft>
            <a:buNone/>
          </a:pPr>
          <a:r>
            <a:rPr lang="en-US" sz="1100" kern="1200" dirty="0"/>
            <a:t>-Include information on why people should work there, feature benefits, provide company updates, etc.</a:t>
          </a:r>
        </a:p>
      </dsp:txBody>
      <dsp:txXfrm>
        <a:off x="6240567" y="559"/>
        <a:ext cx="4265888" cy="1309664"/>
      </dsp:txXfrm>
    </dsp:sp>
    <dsp:sp modelId="{3A0B6712-019A-466C-B2C0-ED6B2883D161}">
      <dsp:nvSpPr>
        <dsp:cNvPr id="0" name=""/>
        <dsp:cNvSpPr/>
      </dsp:nvSpPr>
      <dsp:spPr>
        <a:xfrm>
          <a:off x="0" y="1637640"/>
          <a:ext cx="10506456" cy="13096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34543E-4D4D-4D3C-B339-949F0C1650A5}">
      <dsp:nvSpPr>
        <dsp:cNvPr id="0" name=""/>
        <dsp:cNvSpPr/>
      </dsp:nvSpPr>
      <dsp:spPr>
        <a:xfrm>
          <a:off x="396173" y="1932315"/>
          <a:ext cx="720315" cy="720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984DA2-899C-4ABE-B12F-2CA33B203C2B}">
      <dsp:nvSpPr>
        <dsp:cNvPr id="0" name=""/>
        <dsp:cNvSpPr/>
      </dsp:nvSpPr>
      <dsp:spPr>
        <a:xfrm>
          <a:off x="1512662" y="1637640"/>
          <a:ext cx="4727905"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1066800">
            <a:lnSpc>
              <a:spcPct val="90000"/>
            </a:lnSpc>
            <a:spcBef>
              <a:spcPct val="0"/>
            </a:spcBef>
            <a:spcAft>
              <a:spcPct val="35000"/>
            </a:spcAft>
            <a:buNone/>
          </a:pPr>
          <a:r>
            <a:rPr lang="en-US" sz="2400" kern="1200"/>
            <a:t>Focus on getting positive reviews from current/past employees</a:t>
          </a:r>
        </a:p>
      </dsp:txBody>
      <dsp:txXfrm>
        <a:off x="1512662" y="1637640"/>
        <a:ext cx="4727905" cy="1309664"/>
      </dsp:txXfrm>
    </dsp:sp>
    <dsp:sp modelId="{3F6C373C-D363-4928-8911-011425552D60}">
      <dsp:nvSpPr>
        <dsp:cNvPr id="0" name=""/>
        <dsp:cNvSpPr/>
      </dsp:nvSpPr>
      <dsp:spPr>
        <a:xfrm>
          <a:off x="6240567" y="1637640"/>
          <a:ext cx="4265888"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488950">
            <a:lnSpc>
              <a:spcPct val="90000"/>
            </a:lnSpc>
            <a:spcBef>
              <a:spcPct val="0"/>
            </a:spcBef>
            <a:spcAft>
              <a:spcPct val="35000"/>
            </a:spcAft>
            <a:buNone/>
          </a:pPr>
          <a:r>
            <a:rPr lang="en-US" sz="1100" kern="1200" dirty="0"/>
            <a:t>-Employees who rate their companies 2 stars (1-5 scale) are twice as likely to begin an application to a new job on Glassdoor than those who rate their companies 5 stars.</a:t>
          </a:r>
        </a:p>
        <a:p>
          <a:pPr marL="0" lvl="0" indent="0" algn="l" defTabSz="488950">
            <a:lnSpc>
              <a:spcPct val="90000"/>
            </a:lnSpc>
            <a:spcBef>
              <a:spcPct val="0"/>
            </a:spcBef>
            <a:spcAft>
              <a:spcPct val="35000"/>
            </a:spcAft>
            <a:buNone/>
          </a:pPr>
          <a:r>
            <a:rPr lang="en-US" sz="1100" kern="1200" dirty="0"/>
            <a:t>-A 1-star increase in Glassdoor rating is associated with a 6% drop in the likelihood that they begin an application for a new job</a:t>
          </a:r>
        </a:p>
      </dsp:txBody>
      <dsp:txXfrm>
        <a:off x="6240567" y="1637640"/>
        <a:ext cx="4265888" cy="1309664"/>
      </dsp:txXfrm>
    </dsp:sp>
    <dsp:sp modelId="{E5919B72-C906-478C-8567-0C36561A7DA8}">
      <dsp:nvSpPr>
        <dsp:cNvPr id="0" name=""/>
        <dsp:cNvSpPr/>
      </dsp:nvSpPr>
      <dsp:spPr>
        <a:xfrm>
          <a:off x="0" y="3274721"/>
          <a:ext cx="10506456" cy="13096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70F9A-8DC9-43D6-BA31-2FD14945DDB1}">
      <dsp:nvSpPr>
        <dsp:cNvPr id="0" name=""/>
        <dsp:cNvSpPr/>
      </dsp:nvSpPr>
      <dsp:spPr>
        <a:xfrm>
          <a:off x="396173" y="3569396"/>
          <a:ext cx="720315" cy="720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DFFB0F-28D3-4FF3-AA46-BEC03DAEDE93}">
      <dsp:nvSpPr>
        <dsp:cNvPr id="0" name=""/>
        <dsp:cNvSpPr/>
      </dsp:nvSpPr>
      <dsp:spPr>
        <a:xfrm>
          <a:off x="1512662" y="3274721"/>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1066800">
            <a:lnSpc>
              <a:spcPct val="90000"/>
            </a:lnSpc>
            <a:spcBef>
              <a:spcPct val="0"/>
            </a:spcBef>
            <a:spcAft>
              <a:spcPct val="35000"/>
            </a:spcAft>
            <a:buNone/>
          </a:pPr>
          <a:r>
            <a:rPr lang="en-US" sz="2400" kern="1200"/>
            <a:t>Scrapes jobs from careers page</a:t>
          </a:r>
        </a:p>
      </dsp:txBody>
      <dsp:txXfrm>
        <a:off x="1512662" y="3274721"/>
        <a:ext cx="8993793" cy="13096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99538-A922-4401-8B21-EBF47229A59D}">
      <dsp:nvSpPr>
        <dsp:cNvPr id="0" name=""/>
        <dsp:cNvSpPr/>
      </dsp:nvSpPr>
      <dsp:spPr>
        <a:xfrm>
          <a:off x="0" y="600303"/>
          <a:ext cx="10168127" cy="11082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DBAB7-79C1-47EF-8B0B-36EF5811D03D}">
      <dsp:nvSpPr>
        <dsp:cNvPr id="0" name=""/>
        <dsp:cNvSpPr/>
      </dsp:nvSpPr>
      <dsp:spPr>
        <a:xfrm>
          <a:off x="335246" y="849660"/>
          <a:ext cx="609539" cy="6095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76E02-1B6C-4624-9671-993A285BE7B8}">
      <dsp:nvSpPr>
        <dsp:cNvPr id="0" name=""/>
        <dsp:cNvSpPr/>
      </dsp:nvSpPr>
      <dsp:spPr>
        <a:xfrm>
          <a:off x="1280031" y="600303"/>
          <a:ext cx="8888096" cy="1108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90" tIns="117290" rIns="117290" bIns="117290" numCol="1" spcCol="1270" anchor="ctr" anchorCtr="0">
          <a:noAutofit/>
        </a:bodyPr>
        <a:lstStyle/>
        <a:p>
          <a:pPr marL="0" lvl="0" indent="0" algn="l" defTabSz="933450">
            <a:lnSpc>
              <a:spcPct val="100000"/>
            </a:lnSpc>
            <a:spcBef>
              <a:spcPct val="0"/>
            </a:spcBef>
            <a:spcAft>
              <a:spcPct val="35000"/>
            </a:spcAft>
            <a:buNone/>
          </a:pPr>
          <a:r>
            <a:rPr lang="en-US" sz="2100" kern="1200"/>
            <a:t>An Employer Brand is essentially what the organization communicates as its identity to both potential and current employees </a:t>
          </a:r>
        </a:p>
      </dsp:txBody>
      <dsp:txXfrm>
        <a:off x="1280031" y="600303"/>
        <a:ext cx="8888096" cy="1108252"/>
      </dsp:txXfrm>
    </dsp:sp>
    <dsp:sp modelId="{82F7C962-7A6F-4D03-B3FF-7C510BFEDAB3}">
      <dsp:nvSpPr>
        <dsp:cNvPr id="0" name=""/>
        <dsp:cNvSpPr/>
      </dsp:nvSpPr>
      <dsp:spPr>
        <a:xfrm>
          <a:off x="0" y="1956749"/>
          <a:ext cx="10168127" cy="11082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D6B8A9-58A4-472E-A1FA-7E6494024F8D}">
      <dsp:nvSpPr>
        <dsp:cNvPr id="0" name=""/>
        <dsp:cNvSpPr/>
      </dsp:nvSpPr>
      <dsp:spPr>
        <a:xfrm>
          <a:off x="335246" y="2234976"/>
          <a:ext cx="609539" cy="6095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161359-4DE8-4E6C-BD80-6B2167FD461E}">
      <dsp:nvSpPr>
        <dsp:cNvPr id="0" name=""/>
        <dsp:cNvSpPr/>
      </dsp:nvSpPr>
      <dsp:spPr>
        <a:xfrm>
          <a:off x="1280031" y="1985619"/>
          <a:ext cx="4575657" cy="1108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90" tIns="117290" rIns="117290" bIns="117290" numCol="1" spcCol="1270" anchor="ctr" anchorCtr="0">
          <a:noAutofit/>
        </a:bodyPr>
        <a:lstStyle/>
        <a:p>
          <a:pPr marL="0" lvl="0" indent="0" algn="l" defTabSz="933450">
            <a:lnSpc>
              <a:spcPct val="100000"/>
            </a:lnSpc>
            <a:spcBef>
              <a:spcPct val="0"/>
            </a:spcBef>
            <a:spcAft>
              <a:spcPct val="35000"/>
            </a:spcAft>
            <a:buNone/>
          </a:pPr>
          <a:r>
            <a:rPr lang="en-US" sz="2100" kern="1200" dirty="0"/>
            <a:t>It is all about </a:t>
          </a:r>
          <a:r>
            <a:rPr lang="en-US" sz="2100" b="1" u="sng" kern="1200" dirty="0"/>
            <a:t>selling your company</a:t>
          </a:r>
        </a:p>
      </dsp:txBody>
      <dsp:txXfrm>
        <a:off x="1280031" y="1985619"/>
        <a:ext cx="4575657" cy="1108252"/>
      </dsp:txXfrm>
    </dsp:sp>
    <dsp:sp modelId="{A4AC3640-8EA4-4194-A507-58B016821AC0}">
      <dsp:nvSpPr>
        <dsp:cNvPr id="0" name=""/>
        <dsp:cNvSpPr/>
      </dsp:nvSpPr>
      <dsp:spPr>
        <a:xfrm>
          <a:off x="5855689" y="1985619"/>
          <a:ext cx="4312438" cy="1108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90" tIns="117290" rIns="117290" bIns="117290" numCol="1" spcCol="1270" anchor="ctr" anchorCtr="0">
          <a:noAutofit/>
        </a:bodyPr>
        <a:lstStyle/>
        <a:p>
          <a:pPr marL="0" lvl="0" indent="0" algn="ctr" defTabSz="711200">
            <a:lnSpc>
              <a:spcPct val="100000"/>
            </a:lnSpc>
            <a:spcBef>
              <a:spcPct val="0"/>
            </a:spcBef>
            <a:spcAft>
              <a:spcPct val="35000"/>
            </a:spcAft>
            <a:buNone/>
          </a:pPr>
          <a:r>
            <a:rPr lang="en-US" sz="1600" kern="1200" dirty="0"/>
            <a:t>-What can you offer that your competitors can’t?</a:t>
          </a:r>
        </a:p>
        <a:p>
          <a:pPr marL="0" lvl="0" indent="0" algn="ctr" defTabSz="711200">
            <a:lnSpc>
              <a:spcPct val="100000"/>
            </a:lnSpc>
            <a:spcBef>
              <a:spcPct val="0"/>
            </a:spcBef>
            <a:spcAft>
              <a:spcPct val="35000"/>
            </a:spcAft>
            <a:buNone/>
          </a:pPr>
          <a:r>
            <a:rPr lang="en-US" sz="1600" kern="1200" dirty="0"/>
            <a:t>-What makes you stand out?</a:t>
          </a:r>
        </a:p>
      </dsp:txBody>
      <dsp:txXfrm>
        <a:off x="5855689" y="1985619"/>
        <a:ext cx="4312438" cy="11082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8615C-88EF-4725-98D5-2D7D203E0B7D}" type="datetimeFigureOut">
              <a:rPr lang="en-US" smtClean="0"/>
              <a:t>1/31/2023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AA5CB-3F85-4A62-9580-F31AFF1CEFA7}" type="slidenum">
              <a:rPr lang="en-US" smtClean="0"/>
              <a:t>‹#›</a:t>
            </a:fld>
            <a:endParaRPr lang="en-US"/>
          </a:p>
        </p:txBody>
      </p:sp>
    </p:spTree>
    <p:extLst>
      <p:ext uri="{BB962C8B-B14F-4D97-AF65-F5344CB8AC3E}">
        <p14:creationId xmlns:p14="http://schemas.microsoft.com/office/powerpoint/2010/main" val="2495061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euroleadership.com/your-brain-at-work/the-state-of-discontent-1-great-resignation?utm_term=&amp;utm_campaign=Solutions+-+NA&amp;utm_source=adwords&amp;utm_medium=ppc&amp;hsa_acc=6445333425&amp;hsa_cam=15017298938&amp;hsa_grp=135603230083&amp;hsa_ad=594742821016&amp;hsa_src=g&amp;hsa_tgt=dsa-19959388920&amp;hsa_kw=&amp;hsa_mt=&amp;hsa_net=adwords&amp;hsa_ver=3&amp;gclid=EAIaIQobChMI1p6qtM3v_AIVxiqtBh2zDAyPEAAYASAAEgIjK_D_Bw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hehill.com/business-a-lobbying/business-lobbying/3793595-5-top-trends-for-jobseekers-to-know-about-in-202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hrm.org/resourcesandtools/hr-topics/benefits/pages/how-to-create-and-manage-an-effective-flexwork-policy.aspx"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hrm.org/resourcesandtools/hr-topics/benefits/pages/steps-to-adopt-a-four-day-workweek.aspx"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ever.co/blog/recognizing-the-value-of-internal-talent-developmen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hehill.com/opinion/finance/3752789-pay-transparency-is-trending-for-all-the-right-reason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nam02.safelinks.protection.outlook.com/?url=https%3A%2F%2Fwww.census.gov%2Flibrary%2Fstories%2F2022%2F03%2Fwhat-is-the-gender-wage-gap-in-your-state.html&amp;data=05%7C01%7Cafrieder%40sanfordheisler.com%7C3986de7460384217c43008dad157368c%7Cc382d8553a9d41ce8dc7938ec9195ebc%7C1%7C0%7C638052469781886288%7CUnknown%7CTWFpbGZsb3d8eyJWIjoiMC4wLjAwMDAiLCJQIjoiV2luMzIiLCJBTiI6Ik1haWwiLCJXVCI6Mn0%3D%7C1000%7C%7C%7C&amp;sdata=hmT%2BO%2BqBadBBV3K5B3O82joh7Zb5WRzzAtbHdDmGKfU%3D&amp;reserved=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ndeed.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gtm.com/business/improve-your-job-posting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Courtney Strole</a:t>
            </a:r>
          </a:p>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2</a:t>
            </a:fld>
            <a:endParaRPr lang="en-US"/>
          </a:p>
        </p:txBody>
      </p:sp>
    </p:spTree>
    <p:extLst>
      <p:ext uri="{BB962C8B-B14F-4D97-AF65-F5344CB8AC3E}">
        <p14:creationId xmlns:p14="http://schemas.microsoft.com/office/powerpoint/2010/main" val="2815511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Indeed &amp; Glassdoor Hiring &amp; Workplace Trends Report 2023</a:t>
            </a:r>
          </a:p>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12</a:t>
            </a:fld>
            <a:endParaRPr lang="en-US"/>
          </a:p>
        </p:txBody>
      </p:sp>
    </p:spTree>
    <p:extLst>
      <p:ext uri="{BB962C8B-B14F-4D97-AF65-F5344CB8AC3E}">
        <p14:creationId xmlns:p14="http://schemas.microsoft.com/office/powerpoint/2010/main" val="530940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Indeed &amp; Glassdoor Hiring &amp; Workplace Trends Report 2023</a:t>
            </a:r>
          </a:p>
          <a:p>
            <a:endParaRPr lang="en-US" dirty="0"/>
          </a:p>
          <a:p>
            <a:pPr marL="0" marR="0">
              <a:lnSpc>
                <a:spcPct val="107000"/>
              </a:lnSpc>
              <a:spcBef>
                <a:spcPts val="0"/>
              </a:spcBef>
              <a:spcAft>
                <a:spcPts val="800"/>
              </a:spcAf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Fixing the great resignation: employers need to be open to flexible work options, and understanding why people are discontent and what can be done to make them want to stay long term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The State of Discontent: What’s Really Behind the Great Resignation - </a:t>
            </a:r>
            <a:r>
              <a:rPr lang="en-US"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NeuroLeadership</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Institute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A toxic corporate culture is by far the strongest predictor of industry-adjusted attrition and is 10 times more important than compensation in predicting turnover. – Donald </a:t>
            </a:r>
            <a:r>
              <a:rPr lang="en-US" sz="1800" dirty="0" err="1">
                <a:effectLst/>
                <a:latin typeface="Avenir Next LT Pro" panose="020B0504020202020204" pitchFamily="34" charset="0"/>
                <a:ea typeface="Calibri" panose="020F0502020204030204" pitchFamily="34" charset="0"/>
                <a:cs typeface="Times New Roman" panose="02020603050405020304" pitchFamily="18" charset="0"/>
              </a:rPr>
              <a:t>Sull</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Charles </a:t>
            </a:r>
            <a:r>
              <a:rPr lang="en-US" sz="1800" dirty="0" err="1">
                <a:effectLst/>
                <a:latin typeface="Avenir Next LT Pro" panose="020B0504020202020204" pitchFamily="34" charset="0"/>
                <a:ea typeface="Calibri" panose="020F0502020204030204" pitchFamily="34" charset="0"/>
                <a:cs typeface="Times New Roman" panose="02020603050405020304" pitchFamily="18" charset="0"/>
              </a:rPr>
              <a:t>Sull</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Ben Zweig ‘Toxic culture is driving the great resignation’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13</a:t>
            </a:fld>
            <a:endParaRPr lang="en-US"/>
          </a:p>
        </p:txBody>
      </p:sp>
    </p:spTree>
    <p:extLst>
      <p:ext uri="{BB962C8B-B14F-4D97-AF65-F5344CB8AC3E}">
        <p14:creationId xmlns:p14="http://schemas.microsoft.com/office/powerpoint/2010/main" val="368370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B2C30"/>
                </a:solidFill>
                <a:effectLst/>
                <a:latin typeface="Arial" panose="020B0604020202020204" pitchFamily="34" charset="0"/>
                <a:ea typeface="Calibri" panose="020F0502020204030204" pitchFamily="34" charset="0"/>
                <a:cs typeface="Times New Roman" panose="02020603050405020304" pitchFamily="18" charset="0"/>
              </a:rPr>
              <a:t>Despite looming talks of recession, workers continue to press for higher pay, stronger benefits, scheduling flexibility and a variety of other prerequisites. Needless to say, a lot is in store when it comes to workplace trends in 2023. </a:t>
            </a:r>
            <a:r>
              <a:rPr lang="en-US"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https://thehill.com/business-a-lobbying/business-lobbying/3793595-5-top-trends-for-jobseekers-to-know-about-in-2023/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14</a:t>
            </a:fld>
            <a:endParaRPr lang="en-US"/>
          </a:p>
        </p:txBody>
      </p:sp>
    </p:spTree>
    <p:extLst>
      <p:ext uri="{BB962C8B-B14F-4D97-AF65-F5344CB8AC3E}">
        <p14:creationId xmlns:p14="http://schemas.microsoft.com/office/powerpoint/2010/main" val="2904742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beyond benefits packages to enhance perks </a:t>
            </a:r>
          </a:p>
          <a:p>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Think outside the box when it comes to compensation and incentives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Google offers: Free haircuts, dry cleaning, gyms, swimming pools, trainers, nap pods, subsidized massages, onsite doctors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Childcare – 20-30% of income goes towards childcare</a:t>
            </a:r>
          </a:p>
        </p:txBody>
      </p:sp>
      <p:sp>
        <p:nvSpPr>
          <p:cNvPr id="4" name="Slide Number Placeholder 3"/>
          <p:cNvSpPr>
            <a:spLocks noGrp="1"/>
          </p:cNvSpPr>
          <p:nvPr>
            <p:ph type="sldNum" sz="quarter" idx="5"/>
          </p:nvPr>
        </p:nvSpPr>
        <p:spPr/>
        <p:txBody>
          <a:bodyPr/>
          <a:lstStyle/>
          <a:p>
            <a:fld id="{A83AA5CB-3F85-4A62-9580-F31AFF1CEFA7}" type="slidenum">
              <a:rPr lang="en-US" smtClean="0"/>
              <a:t>15</a:t>
            </a:fld>
            <a:endParaRPr lang="en-US"/>
          </a:p>
        </p:txBody>
      </p:sp>
    </p:spTree>
    <p:extLst>
      <p:ext uri="{BB962C8B-B14F-4D97-AF65-F5344CB8AC3E}">
        <p14:creationId xmlns:p14="http://schemas.microsoft.com/office/powerpoint/2010/main" val="2468832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Hybrid and remote work is here to stay</a:t>
            </a: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Provide more balance between work and personal life ‘pay pal’ does this well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Clr>
                <a:srgbClr val="2B2C30"/>
              </a:buClr>
              <a:buSzPts val="1350"/>
              <a:buFont typeface="Arial" panose="020B0604020202020204" pitchFamily="34" charset="0"/>
              <a:buNone/>
            </a:pPr>
            <a:endParaRPr lang="en-US" sz="18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Clr>
                <a:srgbClr val="2B2C30"/>
              </a:buClr>
              <a:buSzPts val="1350"/>
              <a:buFont typeface="Arial" panose="020B0604020202020204" pitchFamily="34" charset="0"/>
              <a:buNone/>
            </a:pPr>
            <a:r>
              <a:rPr lang="en-US" sz="1800" dirty="0">
                <a:effectLst/>
                <a:latin typeface="Calibri" panose="020F0502020204030204" pitchFamily="34" charset="0"/>
                <a:ea typeface="Times New Roman" panose="02020603050405020304" pitchFamily="18" charset="0"/>
              </a:rPr>
              <a:t>Four day work weeks</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solidFill>
                  <a:srgbClr val="2B2C30"/>
                </a:solidFill>
                <a:effectLst/>
                <a:latin typeface="Arial" panose="020B0604020202020204" pitchFamily="34" charset="0"/>
                <a:ea typeface="Calibri" panose="020F0502020204030204" pitchFamily="34" charset="0"/>
                <a:cs typeface="Times New Roman" panose="02020603050405020304" pitchFamily="18" charset="0"/>
              </a:rPr>
              <a:t>shorter work weeks are a surefire way to offer employees a better work-life balance, as well as a tool to compete against companies with more lucrative compensation packages” “Four-day week trials have taken place in many countries in recent years including the UK, Ireland, Belgium, Sweden and Iceland, and 2023 will see projects starting here in the US as well as Scotland, Canada and New Zealand”</a:t>
            </a:r>
          </a:p>
          <a:p>
            <a:pPr marL="0" marR="0">
              <a:lnSpc>
                <a:spcPct val="107000"/>
              </a:lnSpc>
              <a:spcBef>
                <a:spcPts val="0"/>
              </a:spcBef>
              <a:spcAft>
                <a:spcPts val="800"/>
              </a:spcAft>
            </a:pPr>
            <a:endParaRPr lang="en-US" sz="1800" dirty="0">
              <a:solidFill>
                <a:srgbClr val="2B2C30"/>
              </a:solidFill>
              <a:effectLst/>
              <a:latin typeface="Arial" panose="020B0604020202020204" pitchFamily="34" charset="0"/>
              <a:ea typeface="Calibri" panose="020F0502020204030204" pitchFamily="34" charset="0"/>
              <a:cs typeface="Times New Roman" panose="02020603050405020304" pitchFamily="18" charset="0"/>
            </a:endParaRPr>
          </a:p>
          <a:p>
            <a:pPr algn="l"/>
            <a:r>
              <a:rPr lang="en-US" sz="2800" b="0" i="0" dirty="0">
                <a:solidFill>
                  <a:srgbClr val="494949"/>
                </a:solidFill>
                <a:effectLst/>
                <a:latin typeface="proxima-nova"/>
              </a:rPr>
              <a:t>https://www.shrm.org/resourcesandtools/tools-and-samples/toolkits/pages/managingflexibleworkarrangements.aspx</a:t>
            </a:r>
          </a:p>
          <a:p>
            <a:pPr algn="l"/>
            <a:r>
              <a:rPr lang="en-US" sz="2800" b="0" i="0" dirty="0">
                <a:solidFill>
                  <a:srgbClr val="494949"/>
                </a:solidFill>
                <a:effectLst/>
                <a:latin typeface="proxima-nova"/>
              </a:rPr>
              <a:t>*Now that many employers have experienced how successful telecommuting can be for their organization or how work hours that differ from the normal 9-to-5 can be adopted without injury to productivity, offering flexible work arrangements have become more commonplace. </a:t>
            </a:r>
          </a:p>
          <a:p>
            <a:pPr algn="l"/>
            <a:r>
              <a:rPr lang="en-US" sz="2800" b="0" i="0" dirty="0">
                <a:solidFill>
                  <a:srgbClr val="494949"/>
                </a:solidFill>
                <a:effectLst/>
                <a:latin typeface="proxima-nova"/>
              </a:rPr>
              <a:t>*Even in the absence of a pandemic, flexible work arrangements can improve recruitment and retention efforts, augment organizational diversity efforts, encourage ethical behavior, and help the organization's efforts to be socially responsible. Employers can experience cost savings, improved attendance and productivity, and an increase in employee engagement.</a:t>
            </a:r>
          </a:p>
          <a:p>
            <a:pPr algn="l"/>
            <a:endParaRPr lang="en-US" sz="2800" b="0" i="0" dirty="0">
              <a:solidFill>
                <a:srgbClr val="494949"/>
              </a:solidFill>
              <a:effectLst/>
              <a:latin typeface="proxima-nova"/>
            </a:endParaRPr>
          </a:p>
          <a:p>
            <a:pPr algn="l"/>
            <a:r>
              <a:rPr lang="en-US" sz="4000" b="1" i="0" cap="all" dirty="0">
                <a:solidFill>
                  <a:srgbClr val="012A6A"/>
                </a:solidFill>
                <a:effectLst/>
                <a:latin typeface="proxima-nova"/>
              </a:rPr>
              <a:t>FLEXTIME</a:t>
            </a:r>
          </a:p>
          <a:p>
            <a:pPr algn="l"/>
            <a:r>
              <a:rPr lang="en-US" sz="4000" b="0" i="0" dirty="0">
                <a:solidFill>
                  <a:srgbClr val="494949"/>
                </a:solidFill>
                <a:effectLst/>
                <a:latin typeface="proxima-nova"/>
              </a:rPr>
              <a:t>Flextime is a type of alternative schedule that gives a worker greater latitude in choosing his or her particular hours of work, or freedom to change work schedules from one week to the next depending on the employee's personal needs. Under a flextime arrangement, an employee might be required to work a standard number of core hours within a specified period, allowing the employee greater flexibility in starting and ending times. </a:t>
            </a:r>
            <a:r>
              <a:rPr lang="en-US" sz="4000" b="0" i="1" dirty="0">
                <a:solidFill>
                  <a:srgbClr val="494949"/>
                </a:solidFill>
                <a:effectLst/>
                <a:latin typeface="proxima-nova"/>
              </a:rPr>
              <a:t>See</a:t>
            </a:r>
            <a:r>
              <a:rPr lang="en-US" sz="4000" b="0" i="0" dirty="0">
                <a:solidFill>
                  <a:srgbClr val="494949"/>
                </a:solidFill>
                <a:effectLst/>
                <a:latin typeface="proxima-nova"/>
              </a:rPr>
              <a:t> </a:t>
            </a:r>
            <a:r>
              <a:rPr lang="en-US" sz="4000" b="0" i="0" u="none" strike="noStrike" dirty="0">
                <a:solidFill>
                  <a:srgbClr val="1976D2"/>
                </a:solidFill>
                <a:effectLst/>
                <a:latin typeface="proxima-nova"/>
                <a:hlinkClick r:id="rId3"/>
              </a:rPr>
              <a:t>How to Create and Manage an Effective </a:t>
            </a:r>
            <a:r>
              <a:rPr lang="en-US" sz="4000" b="0" i="0" u="none" strike="noStrike" dirty="0" err="1">
                <a:solidFill>
                  <a:srgbClr val="1976D2"/>
                </a:solidFill>
                <a:effectLst/>
                <a:latin typeface="proxima-nova"/>
                <a:hlinkClick r:id="rId3"/>
              </a:rPr>
              <a:t>Flexwork</a:t>
            </a:r>
            <a:r>
              <a:rPr lang="en-US" sz="4000" b="0" i="0" u="none" strike="noStrike" dirty="0">
                <a:solidFill>
                  <a:srgbClr val="1976D2"/>
                </a:solidFill>
                <a:effectLst/>
                <a:latin typeface="proxima-nova"/>
                <a:hlinkClick r:id="rId3"/>
              </a:rPr>
              <a:t> Policy</a:t>
            </a:r>
            <a:r>
              <a:rPr lang="en-US" sz="4000" b="0" i="0" dirty="0">
                <a:solidFill>
                  <a:srgbClr val="494949"/>
                </a:solidFill>
                <a:effectLst/>
                <a:latin typeface="proxima-nova"/>
              </a:rPr>
              <a:t>.</a:t>
            </a:r>
          </a:p>
          <a:p>
            <a:pPr algn="l"/>
            <a:r>
              <a:rPr lang="en-US" sz="4000" b="1" i="0" cap="all" dirty="0">
                <a:solidFill>
                  <a:srgbClr val="012A6A"/>
                </a:solidFill>
                <a:effectLst/>
                <a:latin typeface="proxima-nova"/>
              </a:rPr>
              <a:t>COMPRESSED WORKWEEK</a:t>
            </a:r>
          </a:p>
          <a:p>
            <a:pPr algn="l"/>
            <a:r>
              <a:rPr lang="en-US" sz="4000" b="0" i="0" dirty="0">
                <a:solidFill>
                  <a:srgbClr val="494949"/>
                </a:solidFill>
                <a:effectLst/>
                <a:latin typeface="proxima-nova"/>
              </a:rPr>
              <a:t>Compressed workweek is an alternative scheduling method that allows employees to work a standard workweek of 40 hours over a period of fewer than five days in one week or 10 days in two weeks. For example, some employers implement a four-day workweek of 10-hour days. Employers get the same number of working hours, but employees have a three-day weekend every week. Another approach is the 9/80 schedule, in which employees work 80 hours in nine days and have one day off every other week. Among other demographics, employees whose family status involves child care or elder care responsibilities may find a compressed workweek to be of particular value. Employees save time and commuting expenses by reporting for duty on fewer days. Employers that convert their entire operation to a four-day workweek may save on the cost of utilities and other overhead. </a:t>
            </a:r>
            <a:r>
              <a:rPr lang="en-US" sz="4000" b="0" i="1" dirty="0">
                <a:solidFill>
                  <a:srgbClr val="494949"/>
                </a:solidFill>
                <a:effectLst/>
                <a:latin typeface="proxima-nova"/>
              </a:rPr>
              <a:t>See</a:t>
            </a:r>
            <a:r>
              <a:rPr lang="en-US" sz="4000" b="0" i="0" dirty="0">
                <a:solidFill>
                  <a:srgbClr val="494949"/>
                </a:solidFill>
                <a:effectLst/>
                <a:latin typeface="proxima-nova"/>
              </a:rPr>
              <a:t> </a:t>
            </a:r>
            <a:r>
              <a:rPr lang="en-US" sz="4000" b="0" i="0" u="none" strike="noStrike" dirty="0">
                <a:solidFill>
                  <a:srgbClr val="1976D2"/>
                </a:solidFill>
                <a:effectLst/>
                <a:latin typeface="proxima-nova"/>
                <a:hlinkClick r:id="rId4"/>
              </a:rPr>
              <a:t>5 Steps for Adopting a Four-Day Workweek.</a:t>
            </a:r>
            <a:endParaRPr lang="en-US" sz="4000" b="0" i="0" dirty="0">
              <a:solidFill>
                <a:srgbClr val="494949"/>
              </a:solidFill>
              <a:effectLst/>
              <a:latin typeface="proxima-nova"/>
            </a:endParaRPr>
          </a:p>
          <a:p>
            <a:pPr algn="l"/>
            <a:r>
              <a:rPr lang="en-US" sz="4000" b="1" i="0" cap="all" dirty="0">
                <a:solidFill>
                  <a:srgbClr val="012A6A"/>
                </a:solidFill>
                <a:effectLst/>
                <a:latin typeface="proxima-nova"/>
              </a:rPr>
              <a:t>SHIFT WORK</a:t>
            </a:r>
          </a:p>
          <a:p>
            <a:pPr algn="l"/>
            <a:r>
              <a:rPr lang="en-US" sz="4000" b="0" i="0" dirty="0">
                <a:solidFill>
                  <a:srgbClr val="494949"/>
                </a:solidFill>
                <a:effectLst/>
                <a:latin typeface="proxima-nova"/>
              </a:rPr>
              <a:t>Shift work has traditionally been used in manufacturing environments to maximize productivity from fixed resources and costs. More recently, shift work has become a feature of the 24/7 service economy and a byproduct of globalization. For example, supermarkets and computer help desks are now typically open 24 hours a day, seven days a week. Nowadays, a computer user calling for technical support during regular U.S. business hours is likely to end up speaking with a technician working the "graveyard shift" in India. Despite its extensive use in certain environments, shift work poses some practical challenges for some employers. Employers are encouraged to provide schedules that are as predictable as business needs permit.</a:t>
            </a:r>
            <a:br>
              <a:rPr lang="en-US" sz="4000" b="0" i="0" dirty="0">
                <a:solidFill>
                  <a:srgbClr val="494949"/>
                </a:solidFill>
                <a:effectLst/>
                <a:latin typeface="proxima-nova"/>
              </a:rPr>
            </a:br>
            <a:endParaRPr lang="en-US" sz="4000" b="0" i="0" dirty="0">
              <a:solidFill>
                <a:srgbClr val="494949"/>
              </a:solidFill>
              <a:effectLst/>
              <a:latin typeface="proxima-nova"/>
            </a:endParaRPr>
          </a:p>
          <a:p>
            <a:pPr algn="l"/>
            <a:r>
              <a:rPr lang="en-US" sz="4000" b="1" i="0" cap="all" dirty="0">
                <a:solidFill>
                  <a:srgbClr val="012A6A"/>
                </a:solidFill>
                <a:effectLst/>
                <a:latin typeface="proxima-nova"/>
              </a:rPr>
              <a:t>PART-TIME JOBS</a:t>
            </a:r>
          </a:p>
          <a:p>
            <a:pPr algn="l"/>
            <a:r>
              <a:rPr lang="en-US" sz="4000" b="0" i="0" dirty="0">
                <a:solidFill>
                  <a:srgbClr val="494949"/>
                </a:solidFill>
                <a:effectLst/>
                <a:latin typeface="proxima-nova"/>
              </a:rPr>
              <a:t>Part-time jobs are the most traditional of flexible scheduling options. This option is typically used when a job requires fewer than 40 hours of work per week. Part-time work can be used to attract a workforce that includes students, parents of young children, older workers, and others who need or want to work but do not wish to work a full-time schedule. Although more commonly associated with jobs in retail and food service, some employers do have part-time professional employees. Part-time work can help organizations retain professionals who otherwise would be lost.</a:t>
            </a:r>
          </a:p>
          <a:p>
            <a:pPr algn="l"/>
            <a:r>
              <a:rPr lang="en-US" sz="4000" b="1" i="0" cap="all" dirty="0">
                <a:solidFill>
                  <a:srgbClr val="012A6A"/>
                </a:solidFill>
                <a:effectLst/>
                <a:latin typeface="proxima-nova"/>
              </a:rPr>
              <a:t>JOB SHARING</a:t>
            </a:r>
          </a:p>
          <a:p>
            <a:pPr algn="l"/>
            <a:r>
              <a:rPr lang="en-US" sz="4000" b="0" i="0" dirty="0">
                <a:solidFill>
                  <a:srgbClr val="494949"/>
                </a:solidFill>
                <a:effectLst/>
                <a:latin typeface="proxima-nova"/>
              </a:rPr>
              <a:t>Job sharing is the practice of having two different employees performing the tasks of one full-time position. Each of the job-sharing partners works a part-time schedule, but together they are accountable for the duties of one full-time position. Typically, they divide the responsibilities in a manner that meets both of their needs as well as those of the employer. The practice allows for part-time schedules in positions that the employer would not otherwise offer on a part-time basis. It requires a high degree of compatibility, communication and cooperation between the job-sharing partners and with their supervisor.</a:t>
            </a:r>
          </a:p>
          <a:p>
            <a:pPr algn="l"/>
            <a:r>
              <a:rPr lang="en-US" sz="4000" b="0" i="0" dirty="0">
                <a:solidFill>
                  <a:srgbClr val="494949"/>
                </a:solidFill>
                <a:effectLst/>
                <a:latin typeface="proxima-nova"/>
              </a:rPr>
              <a:t>Like part-time jobs, job-sharing arrangements may appeal particularly to students, parents of young children and employees nearing retirement, helping them balance careers with other needs. For employers, the practice may include retention of skilled employees, increased employee loyalty and productivity, and a measure of flexibility that can occur when two people fill one job slot.</a:t>
            </a:r>
          </a:p>
          <a:p>
            <a:pPr algn="l"/>
            <a:endParaRPr lang="en-US" sz="2800" b="0" i="0" dirty="0">
              <a:solidFill>
                <a:srgbClr val="494949"/>
              </a:solidFill>
              <a:effectLst/>
              <a:latin typeface="proxima-nova"/>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Leads to increased worker happiness and higher productivity “</a:t>
            </a:r>
            <a:r>
              <a:rPr lang="en-US" sz="1800" dirty="0">
                <a:solidFill>
                  <a:srgbClr val="2B2C30"/>
                </a:solidFill>
                <a:effectLst/>
                <a:latin typeface="Arial" panose="020B0604020202020204" pitchFamily="34" charset="0"/>
                <a:ea typeface="Calibri" panose="020F0502020204030204" pitchFamily="34" charset="0"/>
                <a:cs typeface="Times New Roman" panose="02020603050405020304" pitchFamily="18" charset="0"/>
              </a:rPr>
              <a:t>It’s not so much that everyone wants to work from home, but having the flexibility to shape their work around their lives is seen as essential for today’s workforce”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16</a:t>
            </a:fld>
            <a:endParaRPr lang="en-US"/>
          </a:p>
        </p:txBody>
      </p:sp>
    </p:spTree>
    <p:extLst>
      <p:ext uri="{BB962C8B-B14F-4D97-AF65-F5344CB8AC3E}">
        <p14:creationId xmlns:p14="http://schemas.microsoft.com/office/powerpoint/2010/main" val="533734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clearly defined career paths [hiring managers should build a ‘roadmap’ for each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ee</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 help them get to their desired ‘destination’ with ‘landmark’ stops along the way, gain new skills and knowledge,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Employee retention rates tend to rise for companies that prioritize internal talent development.”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Recognizing the Value of Internal Talent Development - Lever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“tracking and tapping into workers’ skill sets, proficiencies, and interests alleviates pressure on 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17</a:t>
            </a:fld>
            <a:endParaRPr lang="en-US"/>
          </a:p>
        </p:txBody>
      </p:sp>
    </p:spTree>
    <p:extLst>
      <p:ext uri="{BB962C8B-B14F-4D97-AF65-F5344CB8AC3E}">
        <p14:creationId xmlns:p14="http://schemas.microsoft.com/office/powerpoint/2010/main" val="1132295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t</a:t>
            </a:r>
            <a:r>
              <a:rPr lang="en-US" sz="1800" dirty="0">
                <a:solidFill>
                  <a:srgbClr val="2B2C30"/>
                </a:solidFill>
                <a:effectLst/>
                <a:latin typeface="Arial" panose="020B0604020202020204" pitchFamily="34" charset="0"/>
                <a:ea typeface="Calibri" panose="020F0502020204030204" pitchFamily="34" charset="0"/>
              </a:rPr>
              <a:t>he recent rise in </a:t>
            </a:r>
            <a:r>
              <a:rPr lang="en-US" sz="1800" u="sng" dirty="0">
                <a:solidFill>
                  <a:srgbClr val="2B2C30"/>
                </a:solidFill>
                <a:effectLst/>
                <a:latin typeface="Arial" panose="020B0604020202020204" pitchFamily="34" charset="0"/>
                <a:ea typeface="Calibri" panose="020F0502020204030204" pitchFamily="34" charset="0"/>
                <a:hlinkClick r:id="rId3"/>
              </a:rPr>
              <a:t>pay transparency legislation</a:t>
            </a:r>
            <a:r>
              <a:rPr lang="en-US" sz="1800" dirty="0">
                <a:solidFill>
                  <a:srgbClr val="2B2C30"/>
                </a:solidFill>
                <a:effectLst/>
                <a:latin typeface="Arial" panose="020B0604020202020204" pitchFamily="34" charset="0"/>
                <a:ea typeface="Calibri" panose="020F0502020204030204" pitchFamily="34" charset="0"/>
              </a:rPr>
              <a:t> is part of a long-term wave of pressure to enhance transparency––and therefore fairness––in the job market. This trend has been accelerated by technology, and especially by salary sharing websites like Glassdoor, which pool information from workers across industries, geographics and seniority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B2C3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2B2C30"/>
                </a:solidFill>
                <a:effectLst/>
                <a:latin typeface="Graphik Web"/>
              </a:rPr>
              <a:t>Washington, D.C. has one of the </a:t>
            </a:r>
            <a:r>
              <a:rPr lang="en-US" sz="2800" b="0" i="0" dirty="0">
                <a:solidFill>
                  <a:srgbClr val="2B2C30"/>
                </a:solidFill>
                <a:effectLst/>
                <a:latin typeface="Graphik Web"/>
                <a:hlinkClick r:id="rId4"/>
              </a:rPr>
              <a:t>largest gender pay gaps</a:t>
            </a:r>
            <a:r>
              <a:rPr lang="en-US" sz="2800" b="0" i="0" dirty="0">
                <a:solidFill>
                  <a:srgbClr val="2B2C30"/>
                </a:solidFill>
                <a:effectLst/>
                <a:latin typeface="Graphik Web"/>
              </a:rPr>
              <a:t> in the country, following only Wyoming and Utah</a:t>
            </a:r>
            <a:r>
              <a:rPr lang="en-US" sz="1800" b="0" i="0" dirty="0">
                <a:solidFill>
                  <a:srgbClr val="2B2C30"/>
                </a:solidFill>
                <a:effectLst/>
                <a:latin typeface="Arial" panose="020B0604020202020204" pitchFamily="34" charset="0"/>
              </a:rPr>
              <a:t> - </a:t>
            </a:r>
            <a:r>
              <a:rPr lang="en-US" sz="2800" dirty="0">
                <a:hlinkClick r:id="rId3"/>
              </a:rPr>
              <a:t>Pay transparency is trending for all the right reasons | The Hill</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19</a:t>
            </a:fld>
            <a:endParaRPr lang="en-US"/>
          </a:p>
        </p:txBody>
      </p:sp>
    </p:spTree>
    <p:extLst>
      <p:ext uri="{BB962C8B-B14F-4D97-AF65-F5344CB8AC3E}">
        <p14:creationId xmlns:p14="http://schemas.microsoft.com/office/powerpoint/2010/main" val="3336516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B2C30"/>
                </a:solidFill>
                <a:effectLst/>
                <a:latin typeface="Arial" panose="020B0604020202020204" pitchFamily="34" charset="0"/>
                <a:ea typeface="Calibri" panose="020F0502020204030204" pitchFamily="34" charset="0"/>
              </a:rPr>
              <a:t>Diversity, equity, inclusion and belonging (DEIB) initiatives and values will be a critical component for companies that want to keep up a productive and positive workplace in 2023” “According to Glassdoor, two out of every three job seekers specifically look for companies with diverse workforces during their search. And research has long shown that a company’s bottom line benefits from the inclusion of a diverse workforce” “It can be challenging to figure out which companies are truly committed, but you can get a better feel for culture by reading company reviews (on sites like Glassdoor and </a:t>
            </a:r>
            <a:r>
              <a:rPr lang="en-US" sz="1800" u="sng" dirty="0">
                <a:solidFill>
                  <a:srgbClr val="2B2C30"/>
                </a:solidFill>
                <a:effectLst/>
                <a:latin typeface="Arial" panose="020B0604020202020204" pitchFamily="34" charset="0"/>
                <a:ea typeface="Calibri" panose="020F0502020204030204" pitchFamily="34" charset="0"/>
                <a:hlinkClick r:id="rId3"/>
              </a:rPr>
              <a:t>indeed.com</a:t>
            </a:r>
            <a:r>
              <a:rPr lang="en-US" sz="1800" dirty="0">
                <a:solidFill>
                  <a:srgbClr val="2B2C30"/>
                </a:solidFill>
                <a:effectLst/>
                <a:latin typeface="Arial" panose="020B0604020202020204" pitchFamily="34" charset="0"/>
                <a:ea typeface="Calibri" panose="020F0502020204030204" pitchFamily="34" charset="0"/>
              </a:rPr>
              <a:t>) or visiting the company website and social media postings.”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20</a:t>
            </a:fld>
            <a:endParaRPr lang="en-US"/>
          </a:p>
        </p:txBody>
      </p:sp>
    </p:spTree>
    <p:extLst>
      <p:ext uri="{BB962C8B-B14F-4D97-AF65-F5344CB8AC3E}">
        <p14:creationId xmlns:p14="http://schemas.microsoft.com/office/powerpoint/2010/main" val="2713111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22</a:t>
            </a:fld>
            <a:endParaRPr lang="en-US"/>
          </a:p>
        </p:txBody>
      </p:sp>
    </p:spTree>
    <p:extLst>
      <p:ext uri="{BB962C8B-B14F-4D97-AF65-F5344CB8AC3E}">
        <p14:creationId xmlns:p14="http://schemas.microsoft.com/office/powerpoint/2010/main" val="186557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23</a:t>
            </a:fld>
            <a:endParaRPr lang="en-US"/>
          </a:p>
        </p:txBody>
      </p:sp>
    </p:spTree>
    <p:extLst>
      <p:ext uri="{BB962C8B-B14F-4D97-AF65-F5344CB8AC3E}">
        <p14:creationId xmlns:p14="http://schemas.microsoft.com/office/powerpoint/2010/main" val="61220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https://data.bls.gov/timeseries/LASST560000000000004?amp%253bdata_tool=XGtable&amp;output_view=data&amp;include_graphs=true</a:t>
            </a:r>
          </a:p>
        </p:txBody>
      </p:sp>
      <p:sp>
        <p:nvSpPr>
          <p:cNvPr id="4" name="Slide Number Placeholder 3"/>
          <p:cNvSpPr>
            <a:spLocks noGrp="1"/>
          </p:cNvSpPr>
          <p:nvPr>
            <p:ph type="sldNum" sz="quarter" idx="5"/>
          </p:nvPr>
        </p:nvSpPr>
        <p:spPr/>
        <p:txBody>
          <a:bodyPr/>
          <a:lstStyle/>
          <a:p>
            <a:fld id="{A83AA5CB-3F85-4A62-9580-F31AFF1CEFA7}" type="slidenum">
              <a:rPr lang="en-US" smtClean="0"/>
              <a:t>3</a:t>
            </a:fld>
            <a:endParaRPr lang="en-US"/>
          </a:p>
        </p:txBody>
      </p:sp>
    </p:spTree>
    <p:extLst>
      <p:ext uri="{BB962C8B-B14F-4D97-AF65-F5344CB8AC3E}">
        <p14:creationId xmlns:p14="http://schemas.microsoft.com/office/powerpoint/2010/main" val="3824166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25</a:t>
            </a:fld>
            <a:endParaRPr lang="en-US"/>
          </a:p>
        </p:txBody>
      </p:sp>
    </p:spTree>
    <p:extLst>
      <p:ext uri="{BB962C8B-B14F-4D97-AF65-F5344CB8AC3E}">
        <p14:creationId xmlns:p14="http://schemas.microsoft.com/office/powerpoint/2010/main" val="1468456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26</a:t>
            </a:fld>
            <a:endParaRPr lang="en-US"/>
          </a:p>
        </p:txBody>
      </p:sp>
    </p:spTree>
    <p:extLst>
      <p:ext uri="{BB962C8B-B14F-4D97-AF65-F5344CB8AC3E}">
        <p14:creationId xmlns:p14="http://schemas.microsoft.com/office/powerpoint/2010/main" val="1559813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27</a:t>
            </a:fld>
            <a:endParaRPr lang="en-US"/>
          </a:p>
        </p:txBody>
      </p:sp>
    </p:spTree>
    <p:extLst>
      <p:ext uri="{BB962C8B-B14F-4D97-AF65-F5344CB8AC3E}">
        <p14:creationId xmlns:p14="http://schemas.microsoft.com/office/powerpoint/2010/main" val="2257508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Scrapes jobs to site</a:t>
            </a:r>
          </a:p>
        </p:txBody>
      </p:sp>
      <p:sp>
        <p:nvSpPr>
          <p:cNvPr id="4" name="Slide Number Placeholder 3"/>
          <p:cNvSpPr>
            <a:spLocks noGrp="1"/>
          </p:cNvSpPr>
          <p:nvPr>
            <p:ph type="sldNum" sz="quarter" idx="5"/>
          </p:nvPr>
        </p:nvSpPr>
        <p:spPr/>
        <p:txBody>
          <a:bodyPr/>
          <a:lstStyle/>
          <a:p>
            <a:fld id="{A83AA5CB-3F85-4A62-9580-F31AFF1CEFA7}" type="slidenum">
              <a:rPr lang="en-US" smtClean="0"/>
              <a:t>28</a:t>
            </a:fld>
            <a:endParaRPr lang="en-US"/>
          </a:p>
        </p:txBody>
      </p:sp>
    </p:spTree>
    <p:extLst>
      <p:ext uri="{BB962C8B-B14F-4D97-AF65-F5344CB8AC3E}">
        <p14:creationId xmlns:p14="http://schemas.microsoft.com/office/powerpoint/2010/main" val="1955843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they’re not searching on Indeed and LinkedIn, then they’re searching on ZipRecruiter”  - Tara to send stat if possible</a:t>
            </a:r>
          </a:p>
        </p:txBody>
      </p:sp>
      <p:sp>
        <p:nvSpPr>
          <p:cNvPr id="4" name="Slide Number Placeholder 3"/>
          <p:cNvSpPr>
            <a:spLocks noGrp="1"/>
          </p:cNvSpPr>
          <p:nvPr>
            <p:ph type="sldNum" sz="quarter" idx="5"/>
          </p:nvPr>
        </p:nvSpPr>
        <p:spPr/>
        <p:txBody>
          <a:bodyPr/>
          <a:lstStyle/>
          <a:p>
            <a:fld id="{A83AA5CB-3F85-4A62-9580-F31AFF1CEFA7}" type="slidenum">
              <a:rPr lang="en-US" smtClean="0"/>
              <a:t>29</a:t>
            </a:fld>
            <a:endParaRPr lang="en-US"/>
          </a:p>
        </p:txBody>
      </p:sp>
    </p:spTree>
    <p:extLst>
      <p:ext uri="{BB962C8B-B14F-4D97-AF65-F5344CB8AC3E}">
        <p14:creationId xmlns:p14="http://schemas.microsoft.com/office/powerpoint/2010/main" val="3489790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30</a:t>
            </a:fld>
            <a:endParaRPr lang="en-US"/>
          </a:p>
        </p:txBody>
      </p:sp>
    </p:spTree>
    <p:extLst>
      <p:ext uri="{BB962C8B-B14F-4D97-AF65-F5344CB8AC3E}">
        <p14:creationId xmlns:p14="http://schemas.microsoft.com/office/powerpoint/2010/main" val="822850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https://www.shrm.org/resourcesandtools/tools-and-samples/hr-qa/pages/cms_023007.aspx</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31</a:t>
            </a:fld>
            <a:endParaRPr lang="en-US"/>
          </a:p>
        </p:txBody>
      </p:sp>
    </p:spTree>
    <p:extLst>
      <p:ext uri="{BB962C8B-B14F-4D97-AF65-F5344CB8AC3E}">
        <p14:creationId xmlns:p14="http://schemas.microsoft.com/office/powerpoint/2010/main" val="1999417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Times New Roman" panose="02020603050405020304" pitchFamily="18" charset="0"/>
                <a:hlinkClick r:id="rId3"/>
              </a:rPr>
              <a:t>https://gtm.com/business/improve-your-job-postings/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32</a:t>
            </a:fld>
            <a:endParaRPr lang="en-US"/>
          </a:p>
        </p:txBody>
      </p:sp>
    </p:spTree>
    <p:extLst>
      <p:ext uri="{BB962C8B-B14F-4D97-AF65-F5344CB8AC3E}">
        <p14:creationId xmlns:p14="http://schemas.microsoft.com/office/powerpoint/2010/main" val="916286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ahoma" panose="020B0604030504040204" pitchFamily="34" charset="0"/>
              </a:rPr>
              <a:t>The job openings rate is computed by dividing the number of job openings by the sum of employment and job openings and multiplying that quotient by 100.</a:t>
            </a:r>
          </a:p>
          <a:p>
            <a:endParaRPr lang="en-US" b="0" i="0" dirty="0">
              <a:solidFill>
                <a:srgbClr val="000000"/>
              </a:solidFill>
              <a:effectLst/>
              <a:latin typeface="Tahoma" panose="020B0604030504040204" pitchFamily="34" charset="0"/>
            </a:endParaRPr>
          </a:p>
          <a:p>
            <a:r>
              <a:rPr lang="en-US" dirty="0"/>
              <a:t>https://www.bls.gov/opub/ted/2022/2-1-million-job-openings-in-health-care-and-social-assistance-in-september-2022.htm</a:t>
            </a:r>
          </a:p>
          <a:p>
            <a:endParaRPr lang="en-US" dirty="0"/>
          </a:p>
          <a:p>
            <a:r>
              <a:rPr lang="en-US" dirty="0"/>
              <a:t>https://www.census.gov/library/stories/2021/04/who-are-our-health-care-workers.html</a:t>
            </a:r>
          </a:p>
        </p:txBody>
      </p:sp>
      <p:sp>
        <p:nvSpPr>
          <p:cNvPr id="4" name="Slide Number Placeholder 3"/>
          <p:cNvSpPr>
            <a:spLocks noGrp="1"/>
          </p:cNvSpPr>
          <p:nvPr>
            <p:ph type="sldNum" sz="quarter" idx="5"/>
          </p:nvPr>
        </p:nvSpPr>
        <p:spPr/>
        <p:txBody>
          <a:bodyPr/>
          <a:lstStyle/>
          <a:p>
            <a:fld id="{A83AA5CB-3F85-4A62-9580-F31AFF1CEFA7}" type="slidenum">
              <a:rPr lang="en-US" smtClean="0"/>
              <a:t>4</a:t>
            </a:fld>
            <a:endParaRPr lang="en-US"/>
          </a:p>
        </p:txBody>
      </p:sp>
    </p:spTree>
    <p:extLst>
      <p:ext uri="{BB962C8B-B14F-4D97-AF65-F5344CB8AC3E}">
        <p14:creationId xmlns:p14="http://schemas.microsoft.com/office/powerpoint/2010/main" val="398076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Great Divide BETWEEN JOB SEEKERS AND EMPLOYERS</a:t>
            </a:r>
          </a:p>
          <a:p>
            <a:endParaRPr lang="en-US" dirty="0"/>
          </a:p>
          <a:p>
            <a:r>
              <a:rPr lang="en-US" dirty="0"/>
              <a:t>Express Employment Professionals</a:t>
            </a:r>
          </a:p>
          <a:p>
            <a:endParaRPr lang="en-US" dirty="0"/>
          </a:p>
          <a:p>
            <a:r>
              <a:rPr lang="en-US" dirty="0"/>
              <a:t>Covid is certainly a watershed moment in history, many believe that things will not go back to the way they were before, in order for workplaces to survive and even thrive into the future, leadership must recognize this and move quickly to provide workers with the things they seek and prioritize actions that bring value to employees </a:t>
            </a:r>
          </a:p>
        </p:txBody>
      </p:sp>
      <p:sp>
        <p:nvSpPr>
          <p:cNvPr id="4" name="Slide Number Placeholder 3"/>
          <p:cNvSpPr>
            <a:spLocks noGrp="1"/>
          </p:cNvSpPr>
          <p:nvPr>
            <p:ph type="sldNum" sz="quarter" idx="5"/>
          </p:nvPr>
        </p:nvSpPr>
        <p:spPr/>
        <p:txBody>
          <a:bodyPr/>
          <a:lstStyle/>
          <a:p>
            <a:fld id="{A83AA5CB-3F85-4A62-9580-F31AFF1CEFA7}" type="slidenum">
              <a:rPr lang="en-US" smtClean="0"/>
              <a:t>5</a:t>
            </a:fld>
            <a:endParaRPr lang="en-US"/>
          </a:p>
        </p:txBody>
      </p:sp>
    </p:spTree>
    <p:extLst>
      <p:ext uri="{BB962C8B-B14F-4D97-AF65-F5344CB8AC3E}">
        <p14:creationId xmlns:p14="http://schemas.microsoft.com/office/powerpoint/2010/main" val="252347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Express</a:t>
            </a:r>
          </a:p>
          <a:p>
            <a:endParaRPr lang="en-US" dirty="0"/>
          </a:p>
          <a:p>
            <a:r>
              <a:rPr lang="en-US" dirty="0"/>
              <a:t>Where can employers assist with these barriers? I.e. remote work may help with transportation/geography barriers; flex schedules may help with health issues or concerns and elder care and child care obligations</a:t>
            </a:r>
          </a:p>
        </p:txBody>
      </p:sp>
      <p:sp>
        <p:nvSpPr>
          <p:cNvPr id="4" name="Slide Number Placeholder 3"/>
          <p:cNvSpPr>
            <a:spLocks noGrp="1"/>
          </p:cNvSpPr>
          <p:nvPr>
            <p:ph type="sldNum" sz="quarter" idx="5"/>
          </p:nvPr>
        </p:nvSpPr>
        <p:spPr/>
        <p:txBody>
          <a:bodyPr/>
          <a:lstStyle/>
          <a:p>
            <a:fld id="{A83AA5CB-3F85-4A62-9580-F31AFF1CEFA7}" type="slidenum">
              <a:rPr lang="en-US" smtClean="0"/>
              <a:t>6</a:t>
            </a:fld>
            <a:endParaRPr lang="en-US"/>
          </a:p>
        </p:txBody>
      </p:sp>
    </p:spTree>
    <p:extLst>
      <p:ext uri="{BB962C8B-B14F-4D97-AF65-F5344CB8AC3E}">
        <p14:creationId xmlns:p14="http://schemas.microsoft.com/office/powerpoint/2010/main" val="160441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 Microsoft Work Index</a:t>
            </a:r>
          </a:p>
        </p:txBody>
      </p:sp>
      <p:sp>
        <p:nvSpPr>
          <p:cNvPr id="4" name="Slide Number Placeholder 3"/>
          <p:cNvSpPr>
            <a:spLocks noGrp="1"/>
          </p:cNvSpPr>
          <p:nvPr>
            <p:ph type="sldNum" sz="quarter" idx="5"/>
          </p:nvPr>
        </p:nvSpPr>
        <p:spPr/>
        <p:txBody>
          <a:bodyPr/>
          <a:lstStyle/>
          <a:p>
            <a:fld id="{A83AA5CB-3F85-4A62-9580-F31AFF1CEFA7}" type="slidenum">
              <a:rPr lang="en-US" smtClean="0"/>
              <a:t>8</a:t>
            </a:fld>
            <a:endParaRPr lang="en-US"/>
          </a:p>
        </p:txBody>
      </p:sp>
    </p:spTree>
    <p:extLst>
      <p:ext uri="{BB962C8B-B14F-4D97-AF65-F5344CB8AC3E}">
        <p14:creationId xmlns:p14="http://schemas.microsoft.com/office/powerpoint/2010/main" val="2198577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mobility</a:t>
            </a:r>
          </a:p>
          <a:p>
            <a:pPr marL="0" marR="0">
              <a:lnSpc>
                <a:spcPct val="107000"/>
              </a:lnSpc>
              <a:spcBef>
                <a:spcPts val="0"/>
              </a:spcBef>
              <a:spcAft>
                <a:spcPts val="0"/>
              </a:spcAft>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Remote work eliminates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the commute, which has allowed workers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with disabilities to find and maintain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employment. In addition, remote work has the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potential to create much more diversity in the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workforce. Remote work at this scale is new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territory for employers, and it is imperative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they continue to monitor and adjust their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policies to ensure the inclusivity,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Compensation remains king for job seekers.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Among employed US workers ages 25-54,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DAC40"/>
                </a:solidFill>
                <a:effectLst/>
                <a:latin typeface="Avenir Next LT Pro" panose="020B0504020202020204" pitchFamily="34" charset="0"/>
                <a:ea typeface="Calibri" panose="020F0502020204030204" pitchFamily="34" charset="0"/>
                <a:cs typeface="IndeedSans-Regular"/>
              </a:rPr>
              <a:t>higher pay </a:t>
            </a:r>
            <a:r>
              <a:rPr lang="en-US" sz="1800" dirty="0">
                <a:solidFill>
                  <a:srgbClr val="001C40"/>
                </a:solidFill>
                <a:effectLst/>
                <a:latin typeface="Avenir Next LT Pro" panose="020B0504020202020204" pitchFamily="34" charset="0"/>
                <a:ea typeface="Calibri" panose="020F0502020204030204" pitchFamily="34" charset="0"/>
                <a:cs typeface="IndeedSans-Regular"/>
              </a:rPr>
              <a:t>was the most often selected reason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they searched for a new job. This is true for all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industries, including those working for hourly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wages. In spring 2021, </a:t>
            </a:r>
            <a:r>
              <a:rPr lang="en-US" sz="1800" dirty="0">
                <a:solidFill>
                  <a:srgbClr val="0DAC40"/>
                </a:solidFill>
                <a:effectLst/>
                <a:latin typeface="Avenir Next LT Pro" panose="020B0504020202020204" pitchFamily="34" charset="0"/>
                <a:ea typeface="Calibri" panose="020F0502020204030204" pitchFamily="34" charset="0"/>
                <a:cs typeface="IndeedSans-Regular"/>
              </a:rPr>
              <a:t>the share of searches for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DAC40"/>
                </a:solidFill>
                <a:effectLst/>
                <a:latin typeface="Avenir Next LT Pro" panose="020B0504020202020204" pitchFamily="34" charset="0"/>
                <a:ea typeface="Calibri" panose="020F0502020204030204" pitchFamily="34" charset="0"/>
                <a:cs typeface="IndeedSans-Regular"/>
              </a:rPr>
              <a:t>$20 wages surpassed those for $15 </a:t>
            </a:r>
            <a:r>
              <a:rPr lang="en-US" sz="1800" dirty="0">
                <a:solidFill>
                  <a:srgbClr val="001C40"/>
                </a:solidFill>
                <a:effectLst/>
                <a:latin typeface="Avenir Next LT Pro" panose="020B0504020202020204" pitchFamily="34" charset="0"/>
                <a:ea typeface="Calibri" panose="020F0502020204030204" pitchFamily="34" charset="0"/>
                <a:cs typeface="IndeedSans-Regular"/>
              </a:rPr>
              <a:t>and as of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August 2022 has grown 35.5% year over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Widespread wage gains and inflation are likely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both influencing job seekers’ expectations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toward higher dollar amounts.</a:t>
            </a:r>
          </a:p>
          <a:p>
            <a:pPr marL="0" marR="0">
              <a:lnSpc>
                <a:spcPct val="107000"/>
              </a:lnSpc>
              <a:spcBef>
                <a:spcPts val="0"/>
              </a:spcBef>
              <a:spcAft>
                <a:spcPts val="800"/>
              </a:spcAft>
            </a:pPr>
            <a:endParaRPr lang="en-US" sz="1800" dirty="0">
              <a:solidFill>
                <a:srgbClr val="001C40"/>
              </a:solidFill>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Perhaps the most critical benefit that seems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be growing across all industries is mental 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care. Soon after the start of COVID in the US, 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upward shift occurred in the share of employee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benefit reviews on Glassdoor that say that their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employer offers mental health benefits. This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1C40"/>
                </a:solidFill>
                <a:effectLst/>
                <a:latin typeface="Avenir Next LT Pro" panose="020B0504020202020204" pitchFamily="34" charset="0"/>
                <a:ea typeface="Calibri" panose="020F0502020204030204" pitchFamily="34" charset="0"/>
                <a:cs typeface="IndeedSans-Regular"/>
              </a:rPr>
              <a:t>trend steadily increased throughout 2022.</a:t>
            </a:r>
          </a:p>
          <a:p>
            <a:pPr marL="0" marR="0">
              <a:lnSpc>
                <a:spcPct val="107000"/>
              </a:lnSpc>
              <a:spcBef>
                <a:spcPts val="0"/>
              </a:spcBef>
              <a:spcAft>
                <a:spcPts val="800"/>
              </a:spcAft>
            </a:pPr>
            <a:endParaRPr lang="en-US" sz="1800" dirty="0">
              <a:solidFill>
                <a:srgbClr val="001C40"/>
              </a:solidFill>
              <a:effectLst/>
              <a:latin typeface="Avenir Next LT Pro" panose="020B05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Stress is leading to turnover,. After pay considerations, stress, lack of satisfaction and happiness are the leading reasons people look for new opportunities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9</a:t>
            </a:fld>
            <a:endParaRPr lang="en-US"/>
          </a:p>
        </p:txBody>
      </p:sp>
    </p:spTree>
    <p:extLst>
      <p:ext uri="{BB962C8B-B14F-4D97-AF65-F5344CB8AC3E}">
        <p14:creationId xmlns:p14="http://schemas.microsoft.com/office/powerpoint/2010/main" val="200973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Indeed &amp; Glassdoor Hiring &amp; Workplace Trends Report 2023</a:t>
            </a:r>
          </a:p>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10</a:t>
            </a:fld>
            <a:endParaRPr lang="en-US"/>
          </a:p>
        </p:txBody>
      </p:sp>
    </p:spTree>
    <p:extLst>
      <p:ext uri="{BB962C8B-B14F-4D97-AF65-F5344CB8AC3E}">
        <p14:creationId xmlns:p14="http://schemas.microsoft.com/office/powerpoint/2010/main" val="1156390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Indeed &amp; Glassdoor Hiring &amp; Workplace Trends Report 2023</a:t>
            </a:r>
          </a:p>
          <a:p>
            <a:endParaRPr lang="en-US" dirty="0"/>
          </a:p>
        </p:txBody>
      </p:sp>
      <p:sp>
        <p:nvSpPr>
          <p:cNvPr id="4" name="Slide Number Placeholder 3"/>
          <p:cNvSpPr>
            <a:spLocks noGrp="1"/>
          </p:cNvSpPr>
          <p:nvPr>
            <p:ph type="sldNum" sz="quarter" idx="5"/>
          </p:nvPr>
        </p:nvSpPr>
        <p:spPr/>
        <p:txBody>
          <a:bodyPr/>
          <a:lstStyle/>
          <a:p>
            <a:fld id="{A83AA5CB-3F85-4A62-9580-F31AFF1CEFA7}" type="slidenum">
              <a:rPr lang="en-US" smtClean="0"/>
              <a:t>11</a:t>
            </a:fld>
            <a:endParaRPr lang="en-US"/>
          </a:p>
        </p:txBody>
      </p:sp>
    </p:spTree>
    <p:extLst>
      <p:ext uri="{BB962C8B-B14F-4D97-AF65-F5344CB8AC3E}">
        <p14:creationId xmlns:p14="http://schemas.microsoft.com/office/powerpoint/2010/main" val="164880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1/31/2023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84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1/31/2023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75357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1/31/2023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5856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1/31/2023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6212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1/31/2023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4909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1/31/2023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3794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1/31/2023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1886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1/31/2023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8896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1/31/2023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7670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1/31/2023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7720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1/31/2023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497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1/31/2023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6344618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p!!Rectangle">
            <a:extLst>
              <a:ext uri="{FF2B5EF4-FFF2-40B4-BE49-F238E27FC236}">
                <a16:creationId xmlns:a16="http://schemas.microsoft.com/office/drawing/2014/main" id="{155D7866-985D-4D23-BF0E-72CA30F5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arble with brown and aqua colors">
            <a:extLst>
              <a:ext uri="{FF2B5EF4-FFF2-40B4-BE49-F238E27FC236}">
                <a16:creationId xmlns:a16="http://schemas.microsoft.com/office/drawing/2014/main" id="{9FB8383E-9A16-D1DA-5C09-302DF73F8D92}"/>
              </a:ext>
            </a:extLst>
          </p:cNvPr>
          <p:cNvPicPr>
            <a:picLocks noChangeAspect="1"/>
          </p:cNvPicPr>
          <p:nvPr/>
        </p:nvPicPr>
        <p:blipFill rotWithShape="1">
          <a:blip r:embed="rId2"/>
          <a:srcRect t="4492" b="16283"/>
          <a:stretch/>
        </p:blipFill>
        <p:spPr>
          <a:xfrm>
            <a:off x="20" y="10"/>
            <a:ext cx="12191980" cy="6857990"/>
          </a:xfrm>
          <a:prstGeom prst="rect">
            <a:avLst/>
          </a:prstGeom>
        </p:spPr>
      </p:pic>
      <p:sp>
        <p:nvSpPr>
          <p:cNvPr id="11" name="m!!text rectangle">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731" y="4716089"/>
            <a:ext cx="6288261" cy="1573149"/>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40A9AF-6CF0-4001-B4CA-FC439A0A626E}"/>
              </a:ext>
            </a:extLst>
          </p:cNvPr>
          <p:cNvSpPr>
            <a:spLocks noGrp="1"/>
          </p:cNvSpPr>
          <p:nvPr>
            <p:ph type="ctrTitle"/>
          </p:nvPr>
        </p:nvSpPr>
        <p:spPr>
          <a:xfrm>
            <a:off x="5849388" y="4907629"/>
            <a:ext cx="3212386" cy="1185353"/>
          </a:xfrm>
        </p:spPr>
        <p:txBody>
          <a:bodyPr anchor="ctr">
            <a:normAutofit/>
          </a:bodyPr>
          <a:lstStyle/>
          <a:p>
            <a:r>
              <a:rPr lang="en-US" sz="2600" dirty="0"/>
              <a:t>SE WY Estate Planning</a:t>
            </a:r>
          </a:p>
        </p:txBody>
      </p:sp>
      <p:sp>
        <p:nvSpPr>
          <p:cNvPr id="3" name="Subtitle 2">
            <a:extLst>
              <a:ext uri="{FF2B5EF4-FFF2-40B4-BE49-F238E27FC236}">
                <a16:creationId xmlns:a16="http://schemas.microsoft.com/office/drawing/2014/main" id="{61E0E7C7-305B-415E-848A-8C7EE70BAE71}"/>
              </a:ext>
            </a:extLst>
          </p:cNvPr>
          <p:cNvSpPr>
            <a:spLocks noGrp="1"/>
          </p:cNvSpPr>
          <p:nvPr>
            <p:ph type="subTitle" idx="1"/>
          </p:nvPr>
        </p:nvSpPr>
        <p:spPr>
          <a:xfrm>
            <a:off x="9403912" y="4907629"/>
            <a:ext cx="2228641" cy="1185353"/>
          </a:xfrm>
        </p:spPr>
        <p:txBody>
          <a:bodyPr anchor="ctr">
            <a:normAutofit/>
          </a:bodyPr>
          <a:lstStyle/>
          <a:p>
            <a:r>
              <a:rPr lang="en-US" sz="1700" dirty="0"/>
              <a:t>CRMC | Talent Acquisition</a:t>
            </a:r>
          </a:p>
        </p:txBody>
      </p:sp>
      <p:sp>
        <p:nvSpPr>
          <p:cNvPr id="13" name="m!!accent">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7962"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22114" y="5495733"/>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70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A295-E00B-4ADA-8940-ED3BB07264B2}"/>
              </a:ext>
            </a:extLst>
          </p:cNvPr>
          <p:cNvSpPr>
            <a:spLocks noGrp="1"/>
          </p:cNvSpPr>
          <p:nvPr>
            <p:ph type="title"/>
          </p:nvPr>
        </p:nvSpPr>
        <p:spPr/>
        <p:txBody>
          <a:bodyPr/>
          <a:lstStyle/>
          <a:p>
            <a:r>
              <a:rPr lang="en-US" dirty="0"/>
              <a:t>Employment Trends in 2023</a:t>
            </a:r>
          </a:p>
        </p:txBody>
      </p:sp>
      <p:sp>
        <p:nvSpPr>
          <p:cNvPr id="14" name="TextBox 13">
            <a:extLst>
              <a:ext uri="{FF2B5EF4-FFF2-40B4-BE49-F238E27FC236}">
                <a16:creationId xmlns:a16="http://schemas.microsoft.com/office/drawing/2014/main" id="{78D2B803-141B-4C3B-8B50-C77478E43714}"/>
              </a:ext>
            </a:extLst>
          </p:cNvPr>
          <p:cNvSpPr txBox="1"/>
          <p:nvPr/>
        </p:nvSpPr>
        <p:spPr>
          <a:xfrm>
            <a:off x="801624" y="2377606"/>
            <a:ext cx="5294376" cy="3077766"/>
          </a:xfrm>
          <a:prstGeom prst="rect">
            <a:avLst/>
          </a:prstGeom>
          <a:noFill/>
        </p:spPr>
        <p:txBody>
          <a:bodyPr wrap="square" rtlCol="0">
            <a:spAutoFit/>
          </a:bodyPr>
          <a:lstStyle/>
          <a:p>
            <a:pPr marL="342900" indent="-342900">
              <a:buAutoNum type="arabicPeriod"/>
            </a:pPr>
            <a:r>
              <a:rPr lang="en-US" sz="2000" b="1" dirty="0"/>
              <a:t>Tight Labor Supply Will Continue to Impact Hiring</a:t>
            </a:r>
          </a:p>
          <a:p>
            <a:pPr marL="800100" lvl="1" indent="-342900">
              <a:buFont typeface="Arial" panose="020B0604020202020204" pitchFamily="34" charset="0"/>
              <a:buChar char="•"/>
            </a:pPr>
            <a:r>
              <a:rPr lang="en-US" sz="2000" dirty="0"/>
              <a:t>As impacts from COVID-19 begin to recede, hiring difficulties will not disappear</a:t>
            </a:r>
          </a:p>
          <a:p>
            <a:pPr marL="800100" lvl="1" indent="-342900">
              <a:buFont typeface="Arial" panose="020B0604020202020204" pitchFamily="34" charset="0"/>
              <a:buChar char="•"/>
            </a:pPr>
            <a:r>
              <a:rPr lang="en-US" sz="2000" dirty="0"/>
              <a:t>Candidates across all industries will remain highly sought after</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16" name="TextBox 15">
            <a:extLst>
              <a:ext uri="{FF2B5EF4-FFF2-40B4-BE49-F238E27FC236}">
                <a16:creationId xmlns:a16="http://schemas.microsoft.com/office/drawing/2014/main" id="{F5D6EA8D-9957-4B3D-A592-F406E8F249C7}"/>
              </a:ext>
            </a:extLst>
          </p:cNvPr>
          <p:cNvSpPr txBox="1"/>
          <p:nvPr/>
        </p:nvSpPr>
        <p:spPr>
          <a:xfrm>
            <a:off x="6096000" y="2377606"/>
            <a:ext cx="5294376" cy="3108543"/>
          </a:xfrm>
          <a:prstGeom prst="rect">
            <a:avLst/>
          </a:prstGeom>
          <a:noFill/>
        </p:spPr>
        <p:txBody>
          <a:bodyPr wrap="square" rtlCol="0">
            <a:spAutoFit/>
          </a:bodyPr>
          <a:lstStyle/>
          <a:p>
            <a:pPr marL="457200" indent="-457200">
              <a:buFont typeface="+mj-lt"/>
              <a:buAutoNum type="arabicPeriod" startAt="2"/>
            </a:pPr>
            <a:r>
              <a:rPr lang="en-US" sz="2000" b="1" dirty="0"/>
              <a:t>Remote Work Is Here to Stay</a:t>
            </a:r>
          </a:p>
          <a:p>
            <a:pPr marL="800100" lvl="1" indent="-342900">
              <a:buFont typeface="Arial" panose="020B0604020202020204" pitchFamily="34" charset="0"/>
              <a:buChar char="•"/>
            </a:pPr>
            <a:r>
              <a:rPr lang="en-US" sz="2000" dirty="0"/>
              <a:t>When COVID made remote work a necessity, many employers discovered that it worked well</a:t>
            </a:r>
          </a:p>
          <a:p>
            <a:pPr marL="800100" lvl="1" indent="-342900">
              <a:buFont typeface="Arial" panose="020B0604020202020204" pitchFamily="34" charset="0"/>
              <a:buChar char="•"/>
            </a:pPr>
            <a:r>
              <a:rPr lang="en-US" sz="2000" dirty="0"/>
              <a:t>Employee’s see it as a benefit and will seek positions that offer remote/hybrid options</a:t>
            </a:r>
          </a:p>
          <a:p>
            <a:pPr lvl="1"/>
            <a:endParaRPr lang="en-US" sz="2000" dirty="0"/>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54378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A295-E00B-4ADA-8940-ED3BB07264B2}"/>
              </a:ext>
            </a:extLst>
          </p:cNvPr>
          <p:cNvSpPr>
            <a:spLocks noGrp="1"/>
          </p:cNvSpPr>
          <p:nvPr>
            <p:ph type="title"/>
          </p:nvPr>
        </p:nvSpPr>
        <p:spPr/>
        <p:txBody>
          <a:bodyPr/>
          <a:lstStyle/>
          <a:p>
            <a:r>
              <a:rPr lang="en-US" dirty="0"/>
              <a:t>Employment Trends in 2023</a:t>
            </a:r>
          </a:p>
        </p:txBody>
      </p:sp>
      <p:sp>
        <p:nvSpPr>
          <p:cNvPr id="3" name="TextBox 2">
            <a:extLst>
              <a:ext uri="{FF2B5EF4-FFF2-40B4-BE49-F238E27FC236}">
                <a16:creationId xmlns:a16="http://schemas.microsoft.com/office/drawing/2014/main" id="{3CB89E33-993F-4D3C-B0B4-3C5CE078FAA1}"/>
              </a:ext>
            </a:extLst>
          </p:cNvPr>
          <p:cNvSpPr txBox="1"/>
          <p:nvPr/>
        </p:nvSpPr>
        <p:spPr>
          <a:xfrm>
            <a:off x="465220" y="2163360"/>
            <a:ext cx="5374106" cy="3785652"/>
          </a:xfrm>
          <a:prstGeom prst="rect">
            <a:avLst/>
          </a:prstGeom>
          <a:noFill/>
        </p:spPr>
        <p:txBody>
          <a:bodyPr wrap="square" rtlCol="0">
            <a:spAutoFit/>
          </a:bodyPr>
          <a:lstStyle/>
          <a:p>
            <a:pPr marL="342900" indent="-342900">
              <a:buFont typeface="+mj-lt"/>
              <a:buAutoNum type="arabicPeriod" startAt="3"/>
            </a:pPr>
            <a:r>
              <a:rPr lang="en-US" sz="2000" b="1"/>
              <a:t>As Workers Seek Higher Pay, Benefits Can Set Employers Apart</a:t>
            </a:r>
          </a:p>
          <a:p>
            <a:pPr marL="800100" lvl="1" indent="-342900">
              <a:buFont typeface="Arial" panose="020B0604020202020204" pitchFamily="34" charset="0"/>
              <a:buChar char="•"/>
            </a:pPr>
            <a:r>
              <a:rPr lang="en-US" sz="2000"/>
              <a:t>Compensation remains the most often selected reason most workers search for a new job, but job seekers are also paying more attention to benefits</a:t>
            </a:r>
          </a:p>
          <a:p>
            <a:pPr marL="800100" lvl="1" indent="-342900">
              <a:buFont typeface="Arial" panose="020B0604020202020204" pitchFamily="34" charset="0"/>
              <a:buChar char="•"/>
            </a:pPr>
            <a:r>
              <a:rPr lang="en-US" sz="2000"/>
              <a:t>Companies can offer unique, relatively low-cost benefit options to set themselves apart from competitors</a:t>
            </a:r>
          </a:p>
          <a:p>
            <a:pPr marL="800100" lvl="1" indent="-342900">
              <a:buFont typeface="Arial" panose="020B0604020202020204" pitchFamily="34" charset="0"/>
              <a:buChar char="•"/>
            </a:pPr>
            <a:endParaRPr lang="en-US" sz="2000" dirty="0"/>
          </a:p>
        </p:txBody>
      </p:sp>
      <p:sp>
        <p:nvSpPr>
          <p:cNvPr id="10" name="TextBox 9">
            <a:extLst>
              <a:ext uri="{FF2B5EF4-FFF2-40B4-BE49-F238E27FC236}">
                <a16:creationId xmlns:a16="http://schemas.microsoft.com/office/drawing/2014/main" id="{4D339DF8-A608-4B69-A7BD-7A07DB27F7FD}"/>
              </a:ext>
            </a:extLst>
          </p:cNvPr>
          <p:cNvSpPr txBox="1"/>
          <p:nvPr/>
        </p:nvSpPr>
        <p:spPr>
          <a:xfrm>
            <a:off x="6199632" y="2625025"/>
            <a:ext cx="5630780" cy="2862322"/>
          </a:xfrm>
          <a:prstGeom prst="rect">
            <a:avLst/>
          </a:prstGeom>
          <a:noFill/>
        </p:spPr>
        <p:txBody>
          <a:bodyPr wrap="square">
            <a:spAutoFit/>
          </a:bodyPr>
          <a:lstStyle/>
          <a:p>
            <a:pPr marL="1200150" lvl="2" indent="-285750">
              <a:spcBef>
                <a:spcPts val="0"/>
              </a:spcBef>
              <a:buFont typeface="Courier New" panose="02070309020205020404" pitchFamily="49" charset="0"/>
              <a:buChar char="o"/>
            </a:pPr>
            <a:r>
              <a:rPr lang="en-US" sz="2000" dirty="0">
                <a:effectLst/>
                <a:latin typeface="Calibri" panose="020F0502020204030204" pitchFamily="34" charset="0"/>
                <a:ea typeface="Times New Roman" panose="02020603050405020304" pitchFamily="18" charset="0"/>
              </a:rPr>
              <a:t>First two weeks paid as rest/recharge period</a:t>
            </a:r>
          </a:p>
          <a:p>
            <a:pPr marL="1200150" lvl="2" indent="-285750">
              <a:spcBef>
                <a:spcPts val="0"/>
              </a:spcBef>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rPr>
              <a:t>F</a:t>
            </a:r>
            <a:r>
              <a:rPr lang="en-US" sz="2000" dirty="0">
                <a:effectLst/>
                <a:latin typeface="Calibri" panose="020F0502020204030204" pitchFamily="34" charset="0"/>
                <a:ea typeface="Times New Roman" panose="02020603050405020304" pitchFamily="18" charset="0"/>
              </a:rPr>
              <a:t>itness stipends</a:t>
            </a:r>
          </a:p>
          <a:p>
            <a:pPr marL="1200150" lvl="2" indent="-285750">
              <a:spcBef>
                <a:spcPts val="0"/>
              </a:spcBef>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rPr>
              <a:t>C</a:t>
            </a:r>
            <a:r>
              <a:rPr lang="en-US" sz="2000" dirty="0">
                <a:effectLst/>
                <a:latin typeface="Calibri" panose="020F0502020204030204" pitchFamily="34" charset="0"/>
                <a:ea typeface="Times New Roman" panose="02020603050405020304" pitchFamily="18" charset="0"/>
              </a:rPr>
              <a:t>ontinuing education stipend</a:t>
            </a:r>
          </a:p>
          <a:p>
            <a:pPr marL="1200150" lvl="2" indent="-285750">
              <a:spcBef>
                <a:spcPts val="0"/>
              </a:spcBef>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rPr>
              <a:t>F</a:t>
            </a:r>
            <a:r>
              <a:rPr lang="en-US" sz="2000" dirty="0">
                <a:effectLst/>
                <a:latin typeface="Calibri" panose="020F0502020204030204" pitchFamily="34" charset="0"/>
                <a:ea typeface="Times New Roman" panose="02020603050405020304" pitchFamily="18" charset="0"/>
              </a:rPr>
              <a:t>lexible work hours</a:t>
            </a:r>
          </a:p>
          <a:p>
            <a:pPr marL="1200150" lvl="2" indent="-285750">
              <a:spcBef>
                <a:spcPts val="0"/>
              </a:spcBef>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rPr>
              <a:t>C</a:t>
            </a:r>
            <a:r>
              <a:rPr lang="en-US" sz="2000" dirty="0">
                <a:effectLst/>
                <a:latin typeface="Calibri" panose="020F0502020204030204" pitchFamily="34" charset="0"/>
                <a:ea typeface="Times New Roman" panose="02020603050405020304" pitchFamily="18" charset="0"/>
              </a:rPr>
              <a:t>hildcare stipend</a:t>
            </a:r>
          </a:p>
          <a:p>
            <a:pPr marL="1200150" lvl="2" indent="-285750">
              <a:spcBef>
                <a:spcPts val="0"/>
              </a:spcBef>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rPr>
              <a:t>P</a:t>
            </a:r>
            <a:r>
              <a:rPr lang="en-US" sz="2000" dirty="0">
                <a:effectLst/>
                <a:latin typeface="Calibri" panose="020F0502020204030204" pitchFamily="34" charset="0"/>
                <a:ea typeface="Times New Roman" panose="02020603050405020304" pitchFamily="18" charset="0"/>
              </a:rPr>
              <a:t>ersonal interest allowance</a:t>
            </a:r>
          </a:p>
          <a:p>
            <a:pPr marL="1200150" lvl="2" indent="-285750">
              <a:spcBef>
                <a:spcPts val="0"/>
              </a:spcBef>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rPr>
              <a:t>B</a:t>
            </a:r>
            <a:r>
              <a:rPr lang="en-US" sz="2000" dirty="0">
                <a:effectLst/>
                <a:latin typeface="Calibri" panose="020F0502020204030204" pitchFamily="34" charset="0"/>
                <a:ea typeface="Times New Roman" panose="02020603050405020304" pitchFamily="18" charset="0"/>
              </a:rPr>
              <a:t>irthday PTO</a:t>
            </a:r>
          </a:p>
          <a:p>
            <a:pPr marL="1200150" lvl="2" indent="-285750">
              <a:spcBef>
                <a:spcPts val="0"/>
              </a:spcBef>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rPr>
              <a:t>F</a:t>
            </a:r>
            <a:r>
              <a:rPr lang="en-US" sz="2000" dirty="0">
                <a:effectLst/>
                <a:latin typeface="Calibri" panose="020F0502020204030204" pitchFamily="34" charset="0"/>
                <a:ea typeface="Times New Roman" panose="02020603050405020304" pitchFamily="18" charset="0"/>
              </a:rPr>
              <a:t>amily leave</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90753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A295-E00B-4ADA-8940-ED3BB07264B2}"/>
              </a:ext>
            </a:extLst>
          </p:cNvPr>
          <p:cNvSpPr>
            <a:spLocks noGrp="1"/>
          </p:cNvSpPr>
          <p:nvPr>
            <p:ph type="title"/>
          </p:nvPr>
        </p:nvSpPr>
        <p:spPr/>
        <p:txBody>
          <a:bodyPr/>
          <a:lstStyle/>
          <a:p>
            <a:r>
              <a:rPr lang="en-US" dirty="0"/>
              <a:t>Employment Trends in 2023</a:t>
            </a:r>
          </a:p>
        </p:txBody>
      </p:sp>
      <p:sp>
        <p:nvSpPr>
          <p:cNvPr id="8" name="TextBox 7">
            <a:extLst>
              <a:ext uri="{FF2B5EF4-FFF2-40B4-BE49-F238E27FC236}">
                <a16:creationId xmlns:a16="http://schemas.microsoft.com/office/drawing/2014/main" id="{12B0E993-31D1-4EF1-80F7-2FEA71266DF2}"/>
              </a:ext>
            </a:extLst>
          </p:cNvPr>
          <p:cNvSpPr txBox="1"/>
          <p:nvPr/>
        </p:nvSpPr>
        <p:spPr>
          <a:xfrm>
            <a:off x="465220" y="2163360"/>
            <a:ext cx="5374106" cy="3785652"/>
          </a:xfrm>
          <a:prstGeom prst="rect">
            <a:avLst/>
          </a:prstGeom>
          <a:noFill/>
        </p:spPr>
        <p:txBody>
          <a:bodyPr wrap="square" rtlCol="0">
            <a:spAutoFit/>
          </a:bodyPr>
          <a:lstStyle/>
          <a:p>
            <a:pPr marL="457200" indent="-457200">
              <a:buFont typeface="+mj-lt"/>
              <a:buAutoNum type="arabicPeriod" startAt="4"/>
            </a:pPr>
            <a:r>
              <a:rPr lang="en-US" sz="2000" b="1" dirty="0"/>
              <a:t>Happiness and Wellbeing Matter</a:t>
            </a:r>
          </a:p>
          <a:p>
            <a:pPr marL="800100" lvl="1" indent="-342900">
              <a:buFont typeface="Arial" panose="020B0604020202020204" pitchFamily="34" charset="0"/>
              <a:buChar char="•"/>
            </a:pPr>
            <a:r>
              <a:rPr lang="en-US" sz="2000" dirty="0"/>
              <a:t>Creating a positive company culture can distinguish your business as an employer of choice for job seekers</a:t>
            </a:r>
          </a:p>
          <a:p>
            <a:pPr marL="800100" lvl="1" indent="-342900">
              <a:buFont typeface="Arial" panose="020B0604020202020204" pitchFamily="34" charset="0"/>
              <a:buChar char="•"/>
            </a:pPr>
            <a:r>
              <a:rPr lang="en-US" sz="2000" dirty="0"/>
              <a:t>With more employers searching for candidates, workers are demanding greater wellbeing in their work experience</a:t>
            </a:r>
          </a:p>
          <a:p>
            <a:pPr marL="1257300" lvl="2" indent="-342900">
              <a:buFont typeface="Arial" panose="020B0604020202020204" pitchFamily="34" charset="0"/>
              <a:buChar char="•"/>
            </a:pPr>
            <a:r>
              <a:rPr lang="en-US" sz="2000" dirty="0"/>
              <a:t>Increased levels of happiness</a:t>
            </a:r>
          </a:p>
          <a:p>
            <a:pPr marL="1257300" lvl="2" indent="-342900">
              <a:buFont typeface="Arial" panose="020B0604020202020204" pitchFamily="34" charset="0"/>
              <a:buChar char="•"/>
            </a:pPr>
            <a:r>
              <a:rPr lang="en-US" sz="2000" dirty="0"/>
              <a:t>Job satisfaction and purpose</a:t>
            </a:r>
          </a:p>
          <a:p>
            <a:pPr marL="1257300" lvl="2" indent="-342900">
              <a:buFont typeface="Arial" panose="020B0604020202020204" pitchFamily="34" charset="0"/>
              <a:buChar char="•"/>
            </a:pPr>
            <a:r>
              <a:rPr lang="en-US" sz="2000" dirty="0"/>
              <a:t>Manageable stress</a:t>
            </a:r>
          </a:p>
          <a:p>
            <a:pPr marL="800100" lvl="1" indent="-342900">
              <a:buFont typeface="Arial" panose="020B0604020202020204" pitchFamily="34" charset="0"/>
              <a:buChar char="•"/>
            </a:pPr>
            <a:endParaRPr lang="en-US" sz="2000" dirty="0"/>
          </a:p>
        </p:txBody>
      </p:sp>
      <p:sp>
        <p:nvSpPr>
          <p:cNvPr id="10" name="TextBox 9">
            <a:extLst>
              <a:ext uri="{FF2B5EF4-FFF2-40B4-BE49-F238E27FC236}">
                <a16:creationId xmlns:a16="http://schemas.microsoft.com/office/drawing/2014/main" id="{AB1A74FC-6EAA-4564-94C1-E77DCCE4B430}"/>
              </a:ext>
            </a:extLst>
          </p:cNvPr>
          <p:cNvSpPr txBox="1"/>
          <p:nvPr/>
        </p:nvSpPr>
        <p:spPr>
          <a:xfrm>
            <a:off x="6096000" y="2143424"/>
            <a:ext cx="5374106" cy="4401205"/>
          </a:xfrm>
          <a:prstGeom prst="rect">
            <a:avLst/>
          </a:prstGeom>
          <a:noFill/>
        </p:spPr>
        <p:txBody>
          <a:bodyPr wrap="square" rtlCol="0">
            <a:spAutoFit/>
          </a:bodyPr>
          <a:lstStyle/>
          <a:p>
            <a:pPr marL="457200" indent="-457200">
              <a:buFont typeface="+mj-lt"/>
              <a:buAutoNum type="arabicPeriod" startAt="5"/>
            </a:pPr>
            <a:r>
              <a:rPr lang="en-US" sz="2000" b="1" dirty="0"/>
              <a:t>The Changing Workforce is Pushing Diversity, Equity, and Inclusion to the Forefront</a:t>
            </a:r>
          </a:p>
          <a:p>
            <a:pPr marL="800100" lvl="1" indent="-342900">
              <a:buFont typeface="Arial" panose="020B0604020202020204" pitchFamily="34" charset="0"/>
              <a:buChar char="•"/>
            </a:pPr>
            <a:r>
              <a:rPr lang="en-US" sz="2000" dirty="0"/>
              <a:t>Younger workers are demanding more from employers when it comes to social justice</a:t>
            </a:r>
          </a:p>
          <a:p>
            <a:pPr marL="800100" lvl="1" indent="-342900">
              <a:buFont typeface="Arial" panose="020B0604020202020204" pitchFamily="34" charset="0"/>
              <a:buChar char="•"/>
            </a:pPr>
            <a:r>
              <a:rPr lang="en-US" sz="2000" dirty="0"/>
              <a:t>“72% of workers aged 18-34 said they would consider turning down a job offer or leaving a company if they did not think that their manager supported DEI initiatives”</a:t>
            </a:r>
          </a:p>
          <a:p>
            <a:pPr marL="800100" lvl="1" indent="-342900">
              <a:buFont typeface="Arial" panose="020B0604020202020204" pitchFamily="34" charset="0"/>
              <a:buChar char="•"/>
            </a:pPr>
            <a:r>
              <a:rPr lang="en-US" sz="2000" dirty="0"/>
              <a:t>How can you emphasize DEI in your business or on your team?</a:t>
            </a:r>
          </a:p>
          <a:p>
            <a:pPr marL="800100" lvl="1"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15363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A295-E00B-4ADA-8940-ED3BB07264B2}"/>
              </a:ext>
            </a:extLst>
          </p:cNvPr>
          <p:cNvSpPr>
            <a:spLocks noGrp="1"/>
          </p:cNvSpPr>
          <p:nvPr>
            <p:ph type="title"/>
          </p:nvPr>
        </p:nvSpPr>
        <p:spPr/>
        <p:txBody>
          <a:bodyPr/>
          <a:lstStyle/>
          <a:p>
            <a:r>
              <a:rPr lang="en-US" dirty="0"/>
              <a:t>Other Key Takeaways</a:t>
            </a:r>
          </a:p>
        </p:txBody>
      </p:sp>
      <p:sp>
        <p:nvSpPr>
          <p:cNvPr id="3" name="TextBox 2">
            <a:extLst>
              <a:ext uri="{FF2B5EF4-FFF2-40B4-BE49-F238E27FC236}">
                <a16:creationId xmlns:a16="http://schemas.microsoft.com/office/drawing/2014/main" id="{3D5E8BD8-DBDC-47B4-A5B0-F0550C4BEE60}"/>
              </a:ext>
            </a:extLst>
          </p:cNvPr>
          <p:cNvSpPr txBox="1"/>
          <p:nvPr/>
        </p:nvSpPr>
        <p:spPr>
          <a:xfrm>
            <a:off x="866274" y="2213811"/>
            <a:ext cx="8261684"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Act Fast! </a:t>
            </a:r>
          </a:p>
          <a:p>
            <a:pPr marL="342900" indent="-342900">
              <a:buFont typeface="Arial" panose="020B0604020202020204" pitchFamily="34" charset="0"/>
              <a:buChar char="•"/>
            </a:pPr>
            <a:r>
              <a:rPr lang="en-US" sz="2000" dirty="0"/>
              <a:t>Stop Looking For the ‘Perfect’ Candidate</a:t>
            </a:r>
          </a:p>
          <a:p>
            <a:pPr marL="800100" lvl="1" indent="-342900">
              <a:buFont typeface="Arial" panose="020B0604020202020204" pitchFamily="34" charset="0"/>
              <a:buChar char="•"/>
            </a:pPr>
            <a:r>
              <a:rPr lang="en-US" sz="2000" dirty="0"/>
              <a:t>Focus on soft skills, eagerness to learn, and give someone an opportunity to prove themselves</a:t>
            </a:r>
          </a:p>
          <a:p>
            <a:pPr marL="342900" indent="-342900">
              <a:buFont typeface="Arial" panose="020B0604020202020204" pitchFamily="34" charset="0"/>
              <a:buChar char="•"/>
            </a:pPr>
            <a:r>
              <a:rPr lang="en-US" sz="2000" dirty="0"/>
              <a:t>Look for Internal Interest</a:t>
            </a:r>
          </a:p>
        </p:txBody>
      </p:sp>
    </p:spTree>
    <p:extLst>
      <p:ext uri="{BB962C8B-B14F-4D97-AF65-F5344CB8AC3E}">
        <p14:creationId xmlns:p14="http://schemas.microsoft.com/office/powerpoint/2010/main" val="154623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A2E8-E3DE-4A37-97AA-E0F987858E88}"/>
              </a:ext>
            </a:extLst>
          </p:cNvPr>
          <p:cNvSpPr>
            <a:spLocks noGrp="1"/>
          </p:cNvSpPr>
          <p:nvPr>
            <p:ph type="title"/>
          </p:nvPr>
        </p:nvSpPr>
        <p:spPr/>
        <p:txBody>
          <a:bodyPr/>
          <a:lstStyle/>
          <a:p>
            <a:r>
              <a:rPr lang="en-US" dirty="0"/>
              <a:t>What Job Seekers Want</a:t>
            </a:r>
          </a:p>
        </p:txBody>
      </p:sp>
      <p:graphicFrame>
        <p:nvGraphicFramePr>
          <p:cNvPr id="5" name="Content Placeholder 2">
            <a:extLst>
              <a:ext uri="{FF2B5EF4-FFF2-40B4-BE49-F238E27FC236}">
                <a16:creationId xmlns:a16="http://schemas.microsoft.com/office/drawing/2014/main" id="{33351C1D-C057-BE79-3A60-4157545DC1CB}"/>
              </a:ext>
            </a:extLst>
          </p:cNvPr>
          <p:cNvGraphicFramePr>
            <a:graphicFrameLocks noGrp="1"/>
          </p:cNvGraphicFramePr>
          <p:nvPr>
            <p:ph idx="1"/>
            <p:extLst>
              <p:ext uri="{D42A27DB-BD31-4B8C-83A1-F6EECF244321}">
                <p14:modId xmlns:p14="http://schemas.microsoft.com/office/powerpoint/2010/main" val="109881753"/>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368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B4F2-364B-4951-BB42-86A16E0D51EB}"/>
              </a:ext>
            </a:extLst>
          </p:cNvPr>
          <p:cNvSpPr>
            <a:spLocks noGrp="1"/>
          </p:cNvSpPr>
          <p:nvPr>
            <p:ph type="title"/>
          </p:nvPr>
        </p:nvSpPr>
        <p:spPr/>
        <p:txBody>
          <a:bodyPr>
            <a:normAutofit fontScale="90000"/>
          </a:bodyPr>
          <a:lstStyle/>
          <a:p>
            <a:r>
              <a:rPr lang="en-US" dirty="0"/>
              <a:t>Boosted Benefits</a:t>
            </a:r>
            <a:br>
              <a:rPr lang="en-US" dirty="0"/>
            </a:br>
            <a:endParaRPr lang="en-US" dirty="0"/>
          </a:p>
        </p:txBody>
      </p:sp>
      <p:sp>
        <p:nvSpPr>
          <p:cNvPr id="3" name="Content Placeholder 2">
            <a:extLst>
              <a:ext uri="{FF2B5EF4-FFF2-40B4-BE49-F238E27FC236}">
                <a16:creationId xmlns:a16="http://schemas.microsoft.com/office/drawing/2014/main" id="{026DD32C-EFB7-4A01-B9D2-F446FAD5A00D}"/>
              </a:ext>
            </a:extLst>
          </p:cNvPr>
          <p:cNvSpPr>
            <a:spLocks noGrp="1"/>
          </p:cNvSpPr>
          <p:nvPr>
            <p:ph idx="1"/>
          </p:nvPr>
        </p:nvSpPr>
        <p:spPr/>
        <p:txBody>
          <a:bodyPr>
            <a:normAutofit fontScale="92500" lnSpcReduction="10000"/>
          </a:bodyPr>
          <a:lstStyle/>
          <a:p>
            <a:r>
              <a:rPr lang="en-US" sz="2500" dirty="0">
                <a:solidFill>
                  <a:srgbClr val="000000">
                    <a:hueOff val="0"/>
                    <a:satOff val="0"/>
                    <a:lumOff val="0"/>
                    <a:alphaOff val="0"/>
                  </a:srgbClr>
                </a:solidFill>
                <a:latin typeface="Avenir Next LT Pro"/>
              </a:rPr>
              <a:t>Learning and development opportunities</a:t>
            </a:r>
          </a:p>
          <a:p>
            <a:r>
              <a:rPr lang="en-US" sz="2500" dirty="0">
                <a:solidFill>
                  <a:srgbClr val="000000">
                    <a:hueOff val="0"/>
                    <a:satOff val="0"/>
                    <a:lumOff val="0"/>
                    <a:alphaOff val="0"/>
                  </a:srgbClr>
                </a:solidFill>
                <a:latin typeface="Avenir Next LT Pro"/>
              </a:rPr>
              <a:t>Wellbeing offerings</a:t>
            </a:r>
          </a:p>
          <a:p>
            <a:r>
              <a:rPr lang="en-US" sz="2500" dirty="0">
                <a:solidFill>
                  <a:srgbClr val="000000">
                    <a:hueOff val="0"/>
                    <a:satOff val="0"/>
                    <a:lumOff val="0"/>
                    <a:alphaOff val="0"/>
                  </a:srgbClr>
                </a:solidFill>
                <a:latin typeface="Avenir Next LT Pro"/>
              </a:rPr>
              <a:t>Internal job rotation</a:t>
            </a:r>
          </a:p>
          <a:p>
            <a:r>
              <a:rPr lang="en-US" sz="2500" dirty="0">
                <a:solidFill>
                  <a:srgbClr val="000000">
                    <a:hueOff val="0"/>
                    <a:satOff val="0"/>
                    <a:lumOff val="0"/>
                    <a:alphaOff val="0"/>
                  </a:srgbClr>
                </a:solidFill>
                <a:latin typeface="Avenir Next LT Pro"/>
              </a:rPr>
              <a:t>Childcare program</a:t>
            </a:r>
          </a:p>
          <a:p>
            <a:r>
              <a:rPr lang="en-US" sz="2500" dirty="0">
                <a:solidFill>
                  <a:srgbClr val="000000">
                    <a:hueOff val="0"/>
                    <a:satOff val="0"/>
                    <a:lumOff val="0"/>
                    <a:alphaOff val="0"/>
                  </a:srgbClr>
                </a:solidFill>
                <a:latin typeface="Avenir Next LT Pro"/>
              </a:rPr>
              <a:t>Freebies: Foosball, food/snacks/beverages, massages</a:t>
            </a:r>
          </a:p>
          <a:p>
            <a:r>
              <a:rPr lang="en-US" sz="2500" dirty="0">
                <a:solidFill>
                  <a:srgbClr val="000000">
                    <a:hueOff val="0"/>
                    <a:satOff val="0"/>
                    <a:lumOff val="0"/>
                    <a:alphaOff val="0"/>
                  </a:srgbClr>
                </a:solidFill>
                <a:latin typeface="Avenir Next LT Pro"/>
              </a:rPr>
              <a:t>Employee of the month awards</a:t>
            </a:r>
          </a:p>
          <a:p>
            <a:r>
              <a:rPr lang="en-US" sz="2500" dirty="0">
                <a:solidFill>
                  <a:srgbClr val="000000">
                    <a:hueOff val="0"/>
                    <a:satOff val="0"/>
                    <a:lumOff val="0"/>
                    <a:alphaOff val="0"/>
                  </a:srgbClr>
                </a:solidFill>
                <a:latin typeface="Avenir Next LT Pro"/>
              </a:rPr>
              <a:t>Opportunities instead of prizes: trips to trade conferences and conventions, desirable assignments </a:t>
            </a:r>
          </a:p>
          <a:p>
            <a:endParaRPr lang="en-US" dirty="0"/>
          </a:p>
          <a:p>
            <a:endParaRPr lang="en-US" dirty="0"/>
          </a:p>
        </p:txBody>
      </p:sp>
    </p:spTree>
    <p:extLst>
      <p:ext uri="{BB962C8B-B14F-4D97-AF65-F5344CB8AC3E}">
        <p14:creationId xmlns:p14="http://schemas.microsoft.com/office/powerpoint/2010/main" val="199959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82112-7851-4766-8B8B-2CFA39FE3397}"/>
              </a:ext>
            </a:extLst>
          </p:cNvPr>
          <p:cNvSpPr>
            <a:spLocks noGrp="1"/>
          </p:cNvSpPr>
          <p:nvPr>
            <p:ph type="title"/>
          </p:nvPr>
        </p:nvSpPr>
        <p:spPr/>
        <p:txBody>
          <a:bodyPr>
            <a:normAutofit fontScale="90000"/>
          </a:bodyPr>
          <a:lstStyle/>
          <a:p>
            <a:r>
              <a:rPr lang="en-US" dirty="0"/>
              <a:t>Hybrid and Remote work options/Four-day work weeks/flexible schedules</a:t>
            </a:r>
            <a:br>
              <a:rPr lang="en-US" dirty="0"/>
            </a:br>
            <a:endParaRPr lang="en-US" dirty="0"/>
          </a:p>
        </p:txBody>
      </p:sp>
      <p:sp>
        <p:nvSpPr>
          <p:cNvPr id="3" name="Content Placeholder 2">
            <a:extLst>
              <a:ext uri="{FF2B5EF4-FFF2-40B4-BE49-F238E27FC236}">
                <a16:creationId xmlns:a16="http://schemas.microsoft.com/office/drawing/2014/main" id="{88F546DA-A621-4565-B6B2-EFAEEAFA2FE4}"/>
              </a:ext>
            </a:extLst>
          </p:cNvPr>
          <p:cNvSpPr>
            <a:spLocks noGrp="1"/>
          </p:cNvSpPr>
          <p:nvPr>
            <p:ph idx="1"/>
          </p:nvPr>
        </p:nvSpPr>
        <p:spPr/>
        <p:txBody>
          <a:bodyPr>
            <a:normAutofit/>
          </a:bodyPr>
          <a:lstStyle/>
          <a:p>
            <a:r>
              <a:rPr lang="en-US" sz="2300" dirty="0">
                <a:solidFill>
                  <a:srgbClr val="000000">
                    <a:hueOff val="0"/>
                    <a:satOff val="0"/>
                    <a:lumOff val="0"/>
                    <a:alphaOff val="0"/>
                  </a:srgbClr>
                </a:solidFill>
                <a:latin typeface="Avenir Next LT Pro"/>
              </a:rPr>
              <a:t>Hybrid and remote work is here to stay*</a:t>
            </a:r>
          </a:p>
          <a:p>
            <a:r>
              <a:rPr lang="en-US" sz="2300" dirty="0">
                <a:solidFill>
                  <a:srgbClr val="000000">
                    <a:hueOff val="0"/>
                    <a:satOff val="0"/>
                    <a:lumOff val="0"/>
                    <a:alphaOff val="0"/>
                  </a:srgbClr>
                </a:solidFill>
                <a:latin typeface="Avenir Next LT Pro"/>
              </a:rPr>
              <a:t>Provide more balance between work and personal life</a:t>
            </a:r>
          </a:p>
          <a:p>
            <a:pPr algn="l">
              <a:buFont typeface="Arial" panose="020B0604020202020204" pitchFamily="34" charset="0"/>
              <a:buChar char="•"/>
            </a:pPr>
            <a:r>
              <a:rPr lang="en-US" sz="2300" dirty="0">
                <a:solidFill>
                  <a:srgbClr val="000000">
                    <a:hueOff val="0"/>
                    <a:satOff val="0"/>
                    <a:lumOff val="0"/>
                    <a:alphaOff val="0"/>
                  </a:srgbClr>
                </a:solidFill>
                <a:latin typeface="Avenir Next LT Pro"/>
              </a:rPr>
              <a:t>Flextime: adjusting starting/ending times, “Summer Fridays”</a:t>
            </a:r>
          </a:p>
          <a:p>
            <a:pPr algn="l">
              <a:buFont typeface="Arial" panose="020B0604020202020204" pitchFamily="34" charset="0"/>
              <a:buChar char="•"/>
            </a:pPr>
            <a:r>
              <a:rPr lang="en-US" sz="2300" dirty="0">
                <a:solidFill>
                  <a:srgbClr val="000000">
                    <a:hueOff val="0"/>
                    <a:satOff val="0"/>
                    <a:lumOff val="0"/>
                    <a:alphaOff val="0"/>
                  </a:srgbClr>
                </a:solidFill>
                <a:latin typeface="Avenir Next LT Pro"/>
              </a:rPr>
              <a:t>Compressed workweek: (4-10s), (9/80), </a:t>
            </a:r>
          </a:p>
          <a:p>
            <a:pPr algn="l">
              <a:buFont typeface="Arial" panose="020B0604020202020204" pitchFamily="34" charset="0"/>
              <a:buChar char="•"/>
            </a:pPr>
            <a:r>
              <a:rPr lang="en-US" sz="2300" dirty="0">
                <a:solidFill>
                  <a:srgbClr val="000000">
                    <a:hueOff val="0"/>
                    <a:satOff val="0"/>
                    <a:lumOff val="0"/>
                    <a:alphaOff val="0"/>
                  </a:srgbClr>
                </a:solidFill>
                <a:latin typeface="Avenir Next LT Pro"/>
              </a:rPr>
              <a:t>Shift work</a:t>
            </a:r>
          </a:p>
          <a:p>
            <a:pPr algn="l">
              <a:buFont typeface="Arial" panose="020B0604020202020204" pitchFamily="34" charset="0"/>
              <a:buChar char="•"/>
            </a:pPr>
            <a:r>
              <a:rPr lang="en-US" sz="2300" dirty="0">
                <a:solidFill>
                  <a:srgbClr val="000000">
                    <a:hueOff val="0"/>
                    <a:satOff val="0"/>
                    <a:lumOff val="0"/>
                    <a:alphaOff val="0"/>
                  </a:srgbClr>
                </a:solidFill>
                <a:latin typeface="Avenir Next LT Pro"/>
              </a:rPr>
              <a:t>Part-time schedules</a:t>
            </a:r>
          </a:p>
          <a:p>
            <a:pPr algn="l">
              <a:buFont typeface="Arial" panose="020B0604020202020204" pitchFamily="34" charset="0"/>
              <a:buChar char="•"/>
            </a:pPr>
            <a:r>
              <a:rPr lang="en-US" sz="2300" dirty="0">
                <a:solidFill>
                  <a:srgbClr val="000000">
                    <a:hueOff val="0"/>
                    <a:satOff val="0"/>
                    <a:lumOff val="0"/>
                    <a:alphaOff val="0"/>
                  </a:srgbClr>
                </a:solidFill>
                <a:latin typeface="Avenir Next LT Pro"/>
              </a:rPr>
              <a:t>Job sharing</a:t>
            </a:r>
          </a:p>
          <a:p>
            <a:endParaRPr lang="en-US" dirty="0"/>
          </a:p>
        </p:txBody>
      </p:sp>
    </p:spTree>
    <p:extLst>
      <p:ext uri="{BB962C8B-B14F-4D97-AF65-F5344CB8AC3E}">
        <p14:creationId xmlns:p14="http://schemas.microsoft.com/office/powerpoint/2010/main" val="2316116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7B41-AAE8-41A8-9737-5706C0C67786}"/>
              </a:ext>
            </a:extLst>
          </p:cNvPr>
          <p:cNvSpPr>
            <a:spLocks noGrp="1"/>
          </p:cNvSpPr>
          <p:nvPr>
            <p:ph type="title"/>
          </p:nvPr>
        </p:nvSpPr>
        <p:spPr/>
        <p:txBody>
          <a:bodyPr>
            <a:normAutofit fontScale="90000"/>
          </a:bodyPr>
          <a:lstStyle/>
          <a:p>
            <a:r>
              <a:rPr lang="en-US" dirty="0"/>
              <a:t>Career Growth Opportunities</a:t>
            </a:r>
            <a:br>
              <a:rPr lang="en-US" dirty="0"/>
            </a:br>
            <a:endParaRPr lang="en-US" dirty="0"/>
          </a:p>
        </p:txBody>
      </p:sp>
      <p:sp>
        <p:nvSpPr>
          <p:cNvPr id="3" name="Content Placeholder 2">
            <a:extLst>
              <a:ext uri="{FF2B5EF4-FFF2-40B4-BE49-F238E27FC236}">
                <a16:creationId xmlns:a16="http://schemas.microsoft.com/office/drawing/2014/main" id="{5DB1DFD0-AA29-4BCE-A9E2-C9201D8DE1A4}"/>
              </a:ext>
            </a:extLst>
          </p:cNvPr>
          <p:cNvSpPr>
            <a:spLocks noGrp="1"/>
          </p:cNvSpPr>
          <p:nvPr>
            <p:ph idx="1"/>
          </p:nvPr>
        </p:nvSpPr>
        <p:spPr/>
        <p:txBody>
          <a:bodyPr/>
          <a:lstStyle/>
          <a:p>
            <a:pPr algn="l">
              <a:buFont typeface="Arial" panose="020B0604020202020204" pitchFamily="34" charset="0"/>
              <a:buChar char="•"/>
            </a:pPr>
            <a:r>
              <a:rPr lang="en-US" sz="2300" dirty="0">
                <a:solidFill>
                  <a:srgbClr val="000000">
                    <a:hueOff val="0"/>
                    <a:satOff val="0"/>
                    <a:lumOff val="0"/>
                    <a:alphaOff val="0"/>
                  </a:srgbClr>
                </a:solidFill>
                <a:latin typeface="Avenir Next LT Pro"/>
              </a:rPr>
              <a:t>One of the biggest factors in worker satisfaction is the ability to gain new skills and knowledge.</a:t>
            </a:r>
          </a:p>
          <a:p>
            <a:pPr algn="l">
              <a:buFont typeface="Arial" panose="020B0604020202020204" pitchFamily="34" charset="0"/>
              <a:buChar char="•"/>
            </a:pPr>
            <a:r>
              <a:rPr lang="en-US" sz="2300" dirty="0">
                <a:solidFill>
                  <a:srgbClr val="000000">
                    <a:hueOff val="0"/>
                    <a:satOff val="0"/>
                    <a:lumOff val="0"/>
                    <a:alphaOff val="0"/>
                  </a:srgbClr>
                </a:solidFill>
                <a:latin typeface="Avenir Next LT Pro"/>
              </a:rPr>
              <a:t>This new and/or enhanced expertise can lead to enticing career opportunities for employees.</a:t>
            </a:r>
          </a:p>
          <a:p>
            <a:pPr algn="l">
              <a:buFont typeface="Arial" panose="020B0604020202020204" pitchFamily="34" charset="0"/>
              <a:buChar char="•"/>
            </a:pPr>
            <a:r>
              <a:rPr lang="en-US" sz="2300" dirty="0">
                <a:solidFill>
                  <a:srgbClr val="000000">
                    <a:hueOff val="0"/>
                    <a:satOff val="0"/>
                    <a:lumOff val="0"/>
                    <a:alphaOff val="0"/>
                  </a:srgbClr>
                </a:solidFill>
                <a:latin typeface="Avenir Next LT Pro"/>
              </a:rPr>
              <a:t>Employee retention rates tend to rise for companies that prioritize internal talent development.</a:t>
            </a:r>
          </a:p>
          <a:p>
            <a:endParaRPr lang="en-US" dirty="0"/>
          </a:p>
        </p:txBody>
      </p:sp>
    </p:spTree>
    <p:extLst>
      <p:ext uri="{BB962C8B-B14F-4D97-AF65-F5344CB8AC3E}">
        <p14:creationId xmlns:p14="http://schemas.microsoft.com/office/powerpoint/2010/main" val="3007048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1E1D7-2B7F-4A86-A329-9E3CE93C47B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Career Pathways</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654E6839-1D16-4BA9-BFD6-DE5CEF036578}"/>
              </a:ext>
            </a:extLst>
          </p:cNvPr>
          <p:cNvPicPr>
            <a:picLocks noGrp="1" noChangeAspect="1"/>
          </p:cNvPicPr>
          <p:nvPr>
            <p:ph idx="1"/>
          </p:nvPr>
        </p:nvPicPr>
        <p:blipFill>
          <a:blip r:embed="rId2"/>
          <a:stretch>
            <a:fillRect/>
          </a:stretch>
        </p:blipFill>
        <p:spPr>
          <a:xfrm>
            <a:off x="5276336" y="0"/>
            <a:ext cx="5185916" cy="6734959"/>
          </a:xfrm>
          <a:prstGeom prst="rect">
            <a:avLst/>
          </a:prstGeom>
        </p:spPr>
      </p:pic>
    </p:spTree>
    <p:extLst>
      <p:ext uri="{BB962C8B-B14F-4D97-AF65-F5344CB8AC3E}">
        <p14:creationId xmlns:p14="http://schemas.microsoft.com/office/powerpoint/2010/main" val="11245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7853E-475F-4DCC-86ED-712EF7A98A62}"/>
              </a:ext>
            </a:extLst>
          </p:cNvPr>
          <p:cNvSpPr>
            <a:spLocks noGrp="1"/>
          </p:cNvSpPr>
          <p:nvPr>
            <p:ph type="title"/>
          </p:nvPr>
        </p:nvSpPr>
        <p:spPr/>
        <p:txBody>
          <a:bodyPr>
            <a:normAutofit fontScale="90000"/>
          </a:bodyPr>
          <a:lstStyle/>
          <a:p>
            <a:r>
              <a:rPr lang="en-US" dirty="0"/>
              <a:t>Salary Transparency</a:t>
            </a:r>
            <a:br>
              <a:rPr lang="en-US" dirty="0"/>
            </a:br>
            <a:endParaRPr lang="en-US" dirty="0"/>
          </a:p>
        </p:txBody>
      </p:sp>
      <p:sp>
        <p:nvSpPr>
          <p:cNvPr id="3" name="Content Placeholder 2">
            <a:extLst>
              <a:ext uri="{FF2B5EF4-FFF2-40B4-BE49-F238E27FC236}">
                <a16:creationId xmlns:a16="http://schemas.microsoft.com/office/drawing/2014/main" id="{DF423DD4-4805-496E-8E18-8D6550173DA3}"/>
              </a:ext>
            </a:extLst>
          </p:cNvPr>
          <p:cNvSpPr>
            <a:spLocks noGrp="1"/>
          </p:cNvSpPr>
          <p:nvPr>
            <p:ph idx="1"/>
          </p:nvPr>
        </p:nvSpPr>
        <p:spPr/>
        <p:txBody>
          <a:bodyPr/>
          <a:lstStyle/>
          <a:p>
            <a:r>
              <a:rPr lang="en-US" sz="2300" dirty="0">
                <a:solidFill>
                  <a:srgbClr val="000000">
                    <a:hueOff val="0"/>
                    <a:satOff val="0"/>
                    <a:lumOff val="0"/>
                    <a:alphaOff val="0"/>
                  </a:srgbClr>
                </a:solidFill>
                <a:latin typeface="Avenir Next LT Pro"/>
              </a:rPr>
              <a:t>Whether required by law or not, pay transparency can be a key tool in closing gender and racial pay gaps</a:t>
            </a:r>
          </a:p>
          <a:p>
            <a:r>
              <a:rPr lang="en-US" sz="2300" dirty="0">
                <a:solidFill>
                  <a:srgbClr val="000000">
                    <a:hueOff val="0"/>
                    <a:satOff val="0"/>
                    <a:lumOff val="0"/>
                    <a:alphaOff val="0"/>
                  </a:srgbClr>
                </a:solidFill>
                <a:latin typeface="Avenir Next LT Pro"/>
              </a:rPr>
              <a:t>Include pay range with job descriptions</a:t>
            </a:r>
          </a:p>
          <a:p>
            <a:r>
              <a:rPr lang="en-US" sz="2300" dirty="0">
                <a:solidFill>
                  <a:srgbClr val="000000">
                    <a:hueOff val="0"/>
                    <a:satOff val="0"/>
                    <a:lumOff val="0"/>
                    <a:alphaOff val="0"/>
                  </a:srgbClr>
                </a:solidFill>
                <a:latin typeface="Avenir Next LT Pro"/>
              </a:rPr>
              <a:t>Required by law in Colorado with states like New York, California and Washington working on passing similar laws</a:t>
            </a:r>
          </a:p>
        </p:txBody>
      </p:sp>
    </p:spTree>
    <p:extLst>
      <p:ext uri="{BB962C8B-B14F-4D97-AF65-F5344CB8AC3E}">
        <p14:creationId xmlns:p14="http://schemas.microsoft.com/office/powerpoint/2010/main" val="410312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0D19F1-5577-453F-8736-00C5DDE78893}"/>
              </a:ext>
            </a:extLst>
          </p:cNvPr>
          <p:cNvSpPr>
            <a:spLocks noGrp="1"/>
          </p:cNvSpPr>
          <p:nvPr>
            <p:ph type="title"/>
          </p:nvPr>
        </p:nvSpPr>
        <p:spPr>
          <a:xfrm>
            <a:off x="621792" y="1161288"/>
            <a:ext cx="3602736" cy="4526280"/>
          </a:xfrm>
        </p:spPr>
        <p:txBody>
          <a:bodyPr>
            <a:normAutofit/>
          </a:bodyPr>
          <a:lstStyle/>
          <a:p>
            <a:r>
              <a:rPr lang="en-US" dirty="0"/>
              <a:t>Introductions </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504A04D-991F-D4AC-7EAE-93D20473E7D4}"/>
              </a:ext>
            </a:extLst>
          </p:cNvPr>
          <p:cNvGraphicFramePr>
            <a:graphicFrameLocks noGrp="1"/>
          </p:cNvGraphicFramePr>
          <p:nvPr>
            <p:ph idx="1"/>
            <p:extLst>
              <p:ext uri="{D42A27DB-BD31-4B8C-83A1-F6EECF244321}">
                <p14:modId xmlns:p14="http://schemas.microsoft.com/office/powerpoint/2010/main" val="3536467152"/>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9085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FA17-01DD-41B0-9B7D-06D5C5A64E68}"/>
              </a:ext>
            </a:extLst>
          </p:cNvPr>
          <p:cNvSpPr>
            <a:spLocks noGrp="1"/>
          </p:cNvSpPr>
          <p:nvPr>
            <p:ph type="title"/>
          </p:nvPr>
        </p:nvSpPr>
        <p:spPr/>
        <p:txBody>
          <a:bodyPr>
            <a:normAutofit fontScale="90000"/>
          </a:bodyPr>
          <a:lstStyle/>
          <a:p>
            <a:r>
              <a:rPr lang="en-US" dirty="0"/>
              <a:t>Diversity and Inclusion </a:t>
            </a:r>
            <a:br>
              <a:rPr lang="en-US" dirty="0"/>
            </a:br>
            <a:endParaRPr lang="en-US" dirty="0"/>
          </a:p>
        </p:txBody>
      </p:sp>
      <p:sp>
        <p:nvSpPr>
          <p:cNvPr id="3" name="Content Placeholder 2">
            <a:extLst>
              <a:ext uri="{FF2B5EF4-FFF2-40B4-BE49-F238E27FC236}">
                <a16:creationId xmlns:a16="http://schemas.microsoft.com/office/drawing/2014/main" id="{BB5D1993-9FF5-4166-B22B-690B7242678E}"/>
              </a:ext>
            </a:extLst>
          </p:cNvPr>
          <p:cNvSpPr>
            <a:spLocks noGrp="1"/>
          </p:cNvSpPr>
          <p:nvPr>
            <p:ph idx="1"/>
          </p:nvPr>
        </p:nvSpPr>
        <p:spPr/>
        <p:txBody>
          <a:bodyPr/>
          <a:lstStyle/>
          <a:p>
            <a:pPr defTabSz="1022350">
              <a:lnSpc>
                <a:spcPct val="90000"/>
              </a:lnSpc>
              <a:spcBef>
                <a:spcPct val="0"/>
              </a:spcBef>
              <a:spcAft>
                <a:spcPct val="35000"/>
              </a:spcAft>
            </a:pPr>
            <a:r>
              <a:rPr lang="en-US" sz="2300" dirty="0">
                <a:solidFill>
                  <a:srgbClr val="000000">
                    <a:hueOff val="0"/>
                    <a:satOff val="0"/>
                    <a:lumOff val="0"/>
                    <a:alphaOff val="0"/>
                  </a:srgbClr>
                </a:solidFill>
                <a:latin typeface="Avenir Next LT Pro"/>
              </a:rPr>
              <a:t>According to Glassdoor, two out of every three job seekers specifically look for companies with diverse workforces during their search</a:t>
            </a:r>
          </a:p>
          <a:p>
            <a:pPr defTabSz="1022350">
              <a:lnSpc>
                <a:spcPct val="90000"/>
              </a:lnSpc>
              <a:spcBef>
                <a:spcPct val="0"/>
              </a:spcBef>
              <a:spcAft>
                <a:spcPct val="35000"/>
              </a:spcAft>
            </a:pPr>
            <a:r>
              <a:rPr lang="en-US" sz="2300" dirty="0">
                <a:solidFill>
                  <a:srgbClr val="000000">
                    <a:hueOff val="0"/>
                    <a:satOff val="0"/>
                    <a:lumOff val="0"/>
                    <a:alphaOff val="0"/>
                  </a:srgbClr>
                </a:solidFill>
                <a:latin typeface="Avenir Next LT Pro"/>
              </a:rPr>
              <a:t>Research has long shown that a company’s bottom line benefits from the inclusion of a diverse workforce</a:t>
            </a:r>
          </a:p>
          <a:p>
            <a:pPr defTabSz="1022350">
              <a:lnSpc>
                <a:spcPct val="90000"/>
              </a:lnSpc>
              <a:spcBef>
                <a:spcPct val="0"/>
              </a:spcBef>
              <a:spcAft>
                <a:spcPct val="35000"/>
              </a:spcAft>
            </a:pPr>
            <a:r>
              <a:rPr lang="en-US" sz="2300" dirty="0">
                <a:solidFill>
                  <a:srgbClr val="000000">
                    <a:hueOff val="0"/>
                    <a:satOff val="0"/>
                    <a:lumOff val="0"/>
                    <a:alphaOff val="0"/>
                  </a:srgbClr>
                </a:solidFill>
                <a:latin typeface="Avenir Next LT Pro"/>
              </a:rPr>
              <a:t>Being open to remote work options can help with Diversity and Inclusion efforts – opens up a wider candidate pool than otherwise may have </a:t>
            </a:r>
          </a:p>
        </p:txBody>
      </p:sp>
    </p:spTree>
    <p:extLst>
      <p:ext uri="{BB962C8B-B14F-4D97-AF65-F5344CB8AC3E}">
        <p14:creationId xmlns:p14="http://schemas.microsoft.com/office/powerpoint/2010/main" val="32845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1148-1785-4AA3-9AAB-E7CFAACE09A9}"/>
              </a:ext>
            </a:extLst>
          </p:cNvPr>
          <p:cNvSpPr>
            <a:spLocks noGrp="1"/>
          </p:cNvSpPr>
          <p:nvPr>
            <p:ph type="title"/>
          </p:nvPr>
        </p:nvSpPr>
        <p:spPr/>
        <p:txBody>
          <a:bodyPr>
            <a:normAutofit fontScale="90000"/>
          </a:bodyPr>
          <a:lstStyle/>
          <a:p>
            <a:r>
              <a:rPr lang="en-US" dirty="0"/>
              <a:t>Wellness programs</a:t>
            </a:r>
            <a:br>
              <a:rPr lang="en-US" dirty="0"/>
            </a:br>
            <a:endParaRPr lang="en-US" dirty="0"/>
          </a:p>
        </p:txBody>
      </p:sp>
      <p:sp>
        <p:nvSpPr>
          <p:cNvPr id="3" name="Content Placeholder 2">
            <a:extLst>
              <a:ext uri="{FF2B5EF4-FFF2-40B4-BE49-F238E27FC236}">
                <a16:creationId xmlns:a16="http://schemas.microsoft.com/office/drawing/2014/main" id="{4AB55A75-0855-4E5E-A68D-87FCF1CFE409}"/>
              </a:ext>
            </a:extLst>
          </p:cNvPr>
          <p:cNvSpPr>
            <a:spLocks noGrp="1"/>
          </p:cNvSpPr>
          <p:nvPr>
            <p:ph idx="1"/>
          </p:nvPr>
        </p:nvSpPr>
        <p:spPr/>
        <p:txBody>
          <a:bodyPr>
            <a:normAutofit/>
          </a:bodyPr>
          <a:lstStyle/>
          <a:p>
            <a:r>
              <a:rPr lang="en-US" sz="2400" dirty="0">
                <a:latin typeface="Avenir Next LT Pro" panose="020B0504020202020204" pitchFamily="34" charset="0"/>
              </a:rPr>
              <a:t>Job seekers are looking for companies that have a healthy environment and a positive culture</a:t>
            </a:r>
          </a:p>
          <a:p>
            <a:r>
              <a:rPr lang="en-US" sz="2400" dirty="0">
                <a:latin typeface="Avenir Next LT Pro" panose="020B0504020202020204" pitchFamily="34" charset="0"/>
              </a:rPr>
              <a:t>Showing investment in employees by offering a solid health and wellness program with visible results and rewards will be an added perk job seekers will take note of</a:t>
            </a:r>
          </a:p>
          <a:p>
            <a:r>
              <a:rPr lang="en-US" sz="2400" dirty="0">
                <a:latin typeface="Avenir Next LT Pro" panose="020B0504020202020204" pitchFamily="34" charset="0"/>
              </a:rPr>
              <a:t>Remember the holistic approach to wellness and include not only physical health but mental and financial as well</a:t>
            </a:r>
          </a:p>
        </p:txBody>
      </p:sp>
    </p:spTree>
    <p:extLst>
      <p:ext uri="{BB962C8B-B14F-4D97-AF65-F5344CB8AC3E}">
        <p14:creationId xmlns:p14="http://schemas.microsoft.com/office/powerpoint/2010/main" val="4147806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8BE0EB-23CD-4855-BC49-6944B34EBB6D}"/>
              </a:ext>
            </a:extLst>
          </p:cNvPr>
          <p:cNvSpPr>
            <a:spLocks noGrp="1"/>
          </p:cNvSpPr>
          <p:nvPr>
            <p:ph type="title"/>
          </p:nvPr>
        </p:nvSpPr>
        <p:spPr>
          <a:xfrm>
            <a:off x="841246" y="978619"/>
            <a:ext cx="5991244" cy="1106424"/>
          </a:xfrm>
        </p:spPr>
        <p:txBody>
          <a:bodyPr>
            <a:normAutofit/>
          </a:bodyPr>
          <a:lstStyle/>
          <a:p>
            <a:r>
              <a:rPr lang="en-US" sz="3200"/>
              <a:t>Job Advertising Strategies</a:t>
            </a: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05E58E8-4469-4CE2-A83D-9D034D3C436C}"/>
              </a:ext>
            </a:extLst>
          </p:cNvPr>
          <p:cNvSpPr>
            <a:spLocks noGrp="1"/>
          </p:cNvSpPr>
          <p:nvPr>
            <p:ph idx="1"/>
          </p:nvPr>
        </p:nvSpPr>
        <p:spPr>
          <a:xfrm>
            <a:off x="841248" y="2252870"/>
            <a:ext cx="5993892" cy="3560251"/>
          </a:xfrm>
        </p:spPr>
        <p:txBody>
          <a:bodyPr>
            <a:normAutofit/>
          </a:bodyPr>
          <a:lstStyle/>
          <a:p>
            <a:r>
              <a:rPr lang="en-US" sz="1800" dirty="0"/>
              <a:t>Build out Social Media pages</a:t>
            </a:r>
          </a:p>
          <a:p>
            <a:pPr lvl="1"/>
            <a:r>
              <a:rPr lang="en-US" sz="1800" dirty="0"/>
              <a:t>Before even applying candidates will look at multiple sources of your social media sites to get an idea of your culture, the type of people they would work with, what you do for the community, etc.</a:t>
            </a:r>
          </a:p>
          <a:p>
            <a:pPr lvl="1"/>
            <a:r>
              <a:rPr lang="en-US" sz="1800" dirty="0"/>
              <a:t>It’s important to build these pages out so they will see the most accurate representation of your business</a:t>
            </a:r>
          </a:p>
          <a:p>
            <a:r>
              <a:rPr lang="en-US" sz="1800" b="1" u="sng" dirty="0"/>
              <a:t>Sourcing!!</a:t>
            </a:r>
          </a:p>
        </p:txBody>
      </p:sp>
      <p:pic>
        <p:nvPicPr>
          <p:cNvPr id="7" name="Graphic 6" descr="Connections">
            <a:extLst>
              <a:ext uri="{FF2B5EF4-FFF2-40B4-BE49-F238E27FC236}">
                <a16:creationId xmlns:a16="http://schemas.microsoft.com/office/drawing/2014/main" id="{D2845638-8814-1681-CE8B-39FD88AFDE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9814" y="1329879"/>
            <a:ext cx="4097657" cy="4097657"/>
          </a:xfrm>
          <a:prstGeom prst="rect">
            <a:avLst/>
          </a:prstGeom>
        </p:spPr>
      </p:pic>
    </p:spTree>
    <p:extLst>
      <p:ext uri="{BB962C8B-B14F-4D97-AF65-F5344CB8AC3E}">
        <p14:creationId xmlns:p14="http://schemas.microsoft.com/office/powerpoint/2010/main" val="421163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6CEC-3DF8-48AF-BB3B-5A8A8A368B73}"/>
              </a:ext>
            </a:extLst>
          </p:cNvPr>
          <p:cNvSpPr>
            <a:spLocks noGrp="1"/>
          </p:cNvSpPr>
          <p:nvPr>
            <p:ph type="title"/>
          </p:nvPr>
        </p:nvSpPr>
        <p:spPr/>
        <p:txBody>
          <a:bodyPr/>
          <a:lstStyle/>
          <a:p>
            <a:r>
              <a:rPr lang="en-US" dirty="0"/>
              <a:t>Sourcing – How do we do this?</a:t>
            </a:r>
          </a:p>
        </p:txBody>
      </p:sp>
      <p:sp>
        <p:nvSpPr>
          <p:cNvPr id="3" name="Content Placeholder 2">
            <a:extLst>
              <a:ext uri="{FF2B5EF4-FFF2-40B4-BE49-F238E27FC236}">
                <a16:creationId xmlns:a16="http://schemas.microsoft.com/office/drawing/2014/main" id="{C0D543D4-5D97-45B1-8798-D0526A84AE46}"/>
              </a:ext>
            </a:extLst>
          </p:cNvPr>
          <p:cNvSpPr>
            <a:spLocks noGrp="1"/>
          </p:cNvSpPr>
          <p:nvPr>
            <p:ph idx="1"/>
          </p:nvPr>
        </p:nvSpPr>
        <p:spPr/>
        <p:txBody>
          <a:bodyPr>
            <a:normAutofit fontScale="62500" lnSpcReduction="20000"/>
          </a:bodyPr>
          <a:lstStyle/>
          <a:p>
            <a:r>
              <a:rPr lang="en-US" dirty="0"/>
              <a:t>What is sourcing?</a:t>
            </a:r>
          </a:p>
          <a:p>
            <a:pPr lvl="1"/>
            <a:r>
              <a:rPr lang="en-US" dirty="0"/>
              <a:t>Proactively finding, engaging, and hiring candidates that you think would be good for a role</a:t>
            </a:r>
          </a:p>
          <a:p>
            <a:r>
              <a:rPr lang="en-US" dirty="0"/>
              <a:t>We source on LinkedIn, Indeed, and ZipRecruiter</a:t>
            </a:r>
          </a:p>
          <a:p>
            <a:r>
              <a:rPr lang="en-US" dirty="0"/>
              <a:t>Search by certain criteria (job title, location, years of experience, licenses/certifications, etc.)</a:t>
            </a:r>
          </a:p>
          <a:p>
            <a:r>
              <a:rPr lang="en-US" dirty="0"/>
              <a:t>Create template for sourcing</a:t>
            </a:r>
          </a:p>
          <a:p>
            <a:pPr lvl="1"/>
            <a:r>
              <a:rPr lang="en-US" dirty="0"/>
              <a:t>Short and to the point</a:t>
            </a:r>
          </a:p>
          <a:p>
            <a:pPr lvl="1"/>
            <a:r>
              <a:rPr lang="en-US" dirty="0"/>
              <a:t>Brief info on the role, any benefits that may stand out, call to action</a:t>
            </a:r>
          </a:p>
          <a:p>
            <a:pPr lvl="1"/>
            <a:r>
              <a:rPr lang="en-US" dirty="0"/>
              <a:t>Most candidates view these messages on their phone, so you want to make sure the messages are short so you don’t lose their attention</a:t>
            </a:r>
          </a:p>
          <a:p>
            <a:r>
              <a:rPr lang="en-US" dirty="0"/>
              <a:t>We tend to first start with candidates who have been the most recently active on that site</a:t>
            </a:r>
          </a:p>
          <a:p>
            <a:pPr lvl="1"/>
            <a:r>
              <a:rPr lang="en-US" dirty="0"/>
              <a:t>Each site has a way to see who has been recently active</a:t>
            </a:r>
          </a:p>
          <a:p>
            <a:pPr lvl="1"/>
            <a:r>
              <a:rPr lang="en-US" dirty="0"/>
              <a:t>These candidates tend to be the ones who are actively looking for a new job, updating their resume, etc.</a:t>
            </a:r>
          </a:p>
        </p:txBody>
      </p:sp>
    </p:spTree>
    <p:extLst>
      <p:ext uri="{BB962C8B-B14F-4D97-AF65-F5344CB8AC3E}">
        <p14:creationId xmlns:p14="http://schemas.microsoft.com/office/powerpoint/2010/main" val="58525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A839-00D1-4AC1-9C39-1B3071EB07BA}"/>
              </a:ext>
            </a:extLst>
          </p:cNvPr>
          <p:cNvSpPr>
            <a:spLocks noGrp="1"/>
          </p:cNvSpPr>
          <p:nvPr>
            <p:ph type="title"/>
          </p:nvPr>
        </p:nvSpPr>
        <p:spPr/>
        <p:txBody>
          <a:bodyPr/>
          <a:lstStyle/>
          <a:p>
            <a:r>
              <a:rPr lang="en-US" dirty="0"/>
              <a:t>Sourcing – What do we look for?</a:t>
            </a:r>
          </a:p>
        </p:txBody>
      </p:sp>
      <p:sp>
        <p:nvSpPr>
          <p:cNvPr id="3" name="Content Placeholder 2">
            <a:extLst>
              <a:ext uri="{FF2B5EF4-FFF2-40B4-BE49-F238E27FC236}">
                <a16:creationId xmlns:a16="http://schemas.microsoft.com/office/drawing/2014/main" id="{AFA6EBC5-D679-42D0-9A67-81578C64335C}"/>
              </a:ext>
            </a:extLst>
          </p:cNvPr>
          <p:cNvSpPr>
            <a:spLocks noGrp="1"/>
          </p:cNvSpPr>
          <p:nvPr>
            <p:ph idx="1"/>
          </p:nvPr>
        </p:nvSpPr>
        <p:spPr/>
        <p:txBody>
          <a:bodyPr>
            <a:normAutofit/>
          </a:bodyPr>
          <a:lstStyle/>
          <a:p>
            <a:r>
              <a:rPr lang="en-US" dirty="0"/>
              <a:t>Someone who has:</a:t>
            </a:r>
          </a:p>
          <a:p>
            <a:pPr lvl="1"/>
            <a:r>
              <a:rPr lang="en-US" dirty="0"/>
              <a:t>All required qualifications</a:t>
            </a:r>
          </a:p>
          <a:p>
            <a:pPr lvl="1"/>
            <a:r>
              <a:rPr lang="en-US" dirty="0"/>
              <a:t>Recently active on the site</a:t>
            </a:r>
          </a:p>
          <a:p>
            <a:pPr lvl="1"/>
            <a:r>
              <a:rPr lang="en-US" dirty="0"/>
              <a:t>Has most of our preferred qualifications</a:t>
            </a:r>
          </a:p>
          <a:p>
            <a:pPr lvl="1"/>
            <a:r>
              <a:rPr lang="en-US" dirty="0"/>
              <a:t>A plus: If they are “Open to work” on LinkedIn</a:t>
            </a:r>
          </a:p>
          <a:p>
            <a:r>
              <a:rPr lang="en-US" dirty="0"/>
              <a:t>Sourcing is all about the numbers! The more messages you send, the more responses you will get back!</a:t>
            </a:r>
          </a:p>
          <a:p>
            <a:pPr lvl="1"/>
            <a:endParaRPr lang="en-US" dirty="0"/>
          </a:p>
          <a:p>
            <a:pPr lvl="1"/>
            <a:endParaRPr lang="en-US" dirty="0"/>
          </a:p>
        </p:txBody>
      </p:sp>
    </p:spTree>
    <p:extLst>
      <p:ext uri="{BB962C8B-B14F-4D97-AF65-F5344CB8AC3E}">
        <p14:creationId xmlns:p14="http://schemas.microsoft.com/office/powerpoint/2010/main" val="4279020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D1DBD8-A1CF-4C88-8D36-19EA4C6842F0}"/>
              </a:ext>
            </a:extLst>
          </p:cNvPr>
          <p:cNvSpPr>
            <a:spLocks noGrp="1"/>
          </p:cNvSpPr>
          <p:nvPr>
            <p:ph type="title"/>
          </p:nvPr>
        </p:nvSpPr>
        <p:spPr>
          <a:xfrm>
            <a:off x="621792" y="1161288"/>
            <a:ext cx="3602736" cy="4526280"/>
          </a:xfrm>
        </p:spPr>
        <p:txBody>
          <a:bodyPr>
            <a:normAutofit/>
          </a:bodyPr>
          <a:lstStyle/>
          <a:p>
            <a:pPr algn="ctr"/>
            <a:r>
              <a:rPr lang="en-US" sz="5500" dirty="0"/>
              <a:t>Facebook </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67D356-CA8A-4BCB-A168-F9C24B84573D}"/>
              </a:ext>
            </a:extLst>
          </p:cNvPr>
          <p:cNvSpPr>
            <a:spLocks noGrp="1"/>
          </p:cNvSpPr>
          <p:nvPr>
            <p:ph idx="1"/>
          </p:nvPr>
        </p:nvSpPr>
        <p:spPr>
          <a:xfrm>
            <a:off x="5434149" y="932688"/>
            <a:ext cx="5916603" cy="4992624"/>
          </a:xfrm>
        </p:spPr>
        <p:txBody>
          <a:bodyPr anchor="ctr">
            <a:normAutofit/>
          </a:bodyPr>
          <a:lstStyle/>
          <a:p>
            <a:pPr>
              <a:lnSpc>
                <a:spcPct val="100000"/>
              </a:lnSpc>
            </a:pPr>
            <a:r>
              <a:rPr lang="en-US" sz="2000" dirty="0"/>
              <a:t>Have the most up to date information on your business account</a:t>
            </a:r>
          </a:p>
          <a:p>
            <a:pPr lvl="1">
              <a:lnSpc>
                <a:spcPct val="100000"/>
              </a:lnSpc>
            </a:pPr>
            <a:r>
              <a:rPr lang="en-US" sz="2000" dirty="0"/>
              <a:t>Hours, location, contact information</a:t>
            </a:r>
          </a:p>
          <a:p>
            <a:pPr>
              <a:lnSpc>
                <a:spcPct val="100000"/>
              </a:lnSpc>
            </a:pPr>
            <a:r>
              <a:rPr lang="en-US" sz="2000" dirty="0"/>
              <a:t>Create posts, ads, and stories to attract people to your page</a:t>
            </a:r>
          </a:p>
          <a:p>
            <a:pPr lvl="1">
              <a:lnSpc>
                <a:spcPct val="100000"/>
              </a:lnSpc>
            </a:pPr>
            <a:r>
              <a:rPr lang="en-US" sz="2000" dirty="0"/>
              <a:t>2-3 posts per week</a:t>
            </a:r>
          </a:p>
          <a:p>
            <a:pPr lvl="1">
              <a:lnSpc>
                <a:spcPct val="100000"/>
              </a:lnSpc>
            </a:pPr>
            <a:r>
              <a:rPr lang="en-US" sz="2000" dirty="0"/>
              <a:t>Feature company culture</a:t>
            </a:r>
          </a:p>
          <a:p>
            <a:pPr lvl="2">
              <a:lnSpc>
                <a:spcPct val="100000"/>
              </a:lnSpc>
            </a:pPr>
            <a:r>
              <a:rPr lang="en-US" dirty="0"/>
              <a:t>Highlight employees, post about benefits, highlight current openings</a:t>
            </a:r>
          </a:p>
          <a:p>
            <a:pPr lvl="1">
              <a:lnSpc>
                <a:spcPct val="100000"/>
              </a:lnSpc>
            </a:pPr>
            <a:r>
              <a:rPr lang="en-US" sz="2000" dirty="0"/>
              <a:t>Ads for hard to fill positions, any events coming up, etc.</a:t>
            </a:r>
          </a:p>
          <a:p>
            <a:pPr lvl="2">
              <a:lnSpc>
                <a:spcPct val="100000"/>
              </a:lnSpc>
            </a:pPr>
            <a:r>
              <a:rPr lang="en-US" dirty="0"/>
              <a:t>These are different than posts as they will not show up on your main business page</a:t>
            </a:r>
          </a:p>
        </p:txBody>
      </p:sp>
    </p:spTree>
    <p:extLst>
      <p:ext uri="{BB962C8B-B14F-4D97-AF65-F5344CB8AC3E}">
        <p14:creationId xmlns:p14="http://schemas.microsoft.com/office/powerpoint/2010/main" val="68341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4FC6DF-E40E-4917-9B93-949E5BB5610D}"/>
              </a:ext>
            </a:extLst>
          </p:cNvPr>
          <p:cNvSpPr>
            <a:spLocks noGrp="1"/>
          </p:cNvSpPr>
          <p:nvPr>
            <p:ph type="title"/>
          </p:nvPr>
        </p:nvSpPr>
        <p:spPr>
          <a:xfrm>
            <a:off x="621792" y="1161288"/>
            <a:ext cx="3602736" cy="4526280"/>
          </a:xfrm>
        </p:spPr>
        <p:txBody>
          <a:bodyPr>
            <a:normAutofit/>
          </a:bodyPr>
          <a:lstStyle/>
          <a:p>
            <a:pPr algn="ctr"/>
            <a:r>
              <a:rPr lang="en-US" sz="6500" dirty="0"/>
              <a:t>Indeed</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AB4ACFE-811B-3AD8-0311-8EDD546724FA}"/>
              </a:ext>
            </a:extLst>
          </p:cNvPr>
          <p:cNvGraphicFramePr>
            <a:graphicFrameLocks noGrp="1"/>
          </p:cNvGraphicFramePr>
          <p:nvPr>
            <p:ph idx="1"/>
            <p:extLst>
              <p:ext uri="{D42A27DB-BD31-4B8C-83A1-F6EECF244321}">
                <p14:modId xmlns:p14="http://schemas.microsoft.com/office/powerpoint/2010/main" val="406091023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031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F57AC5-8285-4722-B7A8-C6D19D5D9D42}"/>
              </a:ext>
            </a:extLst>
          </p:cNvPr>
          <p:cNvSpPr>
            <a:spLocks noGrp="1"/>
          </p:cNvSpPr>
          <p:nvPr>
            <p:ph type="title"/>
          </p:nvPr>
        </p:nvSpPr>
        <p:spPr>
          <a:xfrm>
            <a:off x="621792" y="1161288"/>
            <a:ext cx="3602736" cy="4526280"/>
          </a:xfrm>
        </p:spPr>
        <p:txBody>
          <a:bodyPr>
            <a:normAutofit/>
          </a:bodyPr>
          <a:lstStyle/>
          <a:p>
            <a:pPr algn="ctr"/>
            <a:r>
              <a:rPr lang="en-US" sz="5500" dirty="0"/>
              <a:t>LinkedIn</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D1949B7-FB58-4C3E-8666-4A5D1DF8D7E6}"/>
              </a:ext>
            </a:extLst>
          </p:cNvPr>
          <p:cNvSpPr>
            <a:spLocks noGrp="1"/>
          </p:cNvSpPr>
          <p:nvPr>
            <p:ph idx="1"/>
          </p:nvPr>
        </p:nvSpPr>
        <p:spPr>
          <a:xfrm>
            <a:off x="5434149" y="932688"/>
            <a:ext cx="5916603" cy="4992624"/>
          </a:xfrm>
        </p:spPr>
        <p:txBody>
          <a:bodyPr anchor="ctr">
            <a:normAutofit/>
          </a:bodyPr>
          <a:lstStyle/>
          <a:p>
            <a:r>
              <a:rPr lang="en-US" sz="2000"/>
              <a:t>Post hard to fill positions</a:t>
            </a:r>
          </a:p>
          <a:p>
            <a:r>
              <a:rPr lang="en-US" sz="2000"/>
              <a:t>Source candidates</a:t>
            </a:r>
          </a:p>
          <a:p>
            <a:r>
              <a:rPr lang="en-US" sz="2000"/>
              <a:t>Post to company page</a:t>
            </a:r>
          </a:p>
          <a:p>
            <a:pPr lvl="1"/>
            <a:r>
              <a:rPr lang="en-US" sz="2000"/>
              <a:t>Company updates, employee spotlights, current openings</a:t>
            </a:r>
          </a:p>
          <a:p>
            <a:pPr lvl="1"/>
            <a:r>
              <a:rPr lang="en-US" sz="2000"/>
              <a:t>Similar to Facebook posts</a:t>
            </a:r>
          </a:p>
          <a:p>
            <a:r>
              <a:rPr lang="en-US" sz="2000"/>
              <a:t>Some positions work better on LinkedIn than on Indeed so allocate money accordingly</a:t>
            </a:r>
          </a:p>
          <a:p>
            <a:pPr lvl="1"/>
            <a:r>
              <a:rPr lang="en-US" sz="2000"/>
              <a:t>We have noticed more of our “business/non-clinical” roles tend to do better on LinkedIn, especially roles in management </a:t>
            </a:r>
          </a:p>
        </p:txBody>
      </p:sp>
    </p:spTree>
    <p:extLst>
      <p:ext uri="{BB962C8B-B14F-4D97-AF65-F5344CB8AC3E}">
        <p14:creationId xmlns:p14="http://schemas.microsoft.com/office/powerpoint/2010/main" val="153090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CFC131-2DD8-42E5-8E06-F23F2B44DE64}"/>
              </a:ext>
            </a:extLst>
          </p:cNvPr>
          <p:cNvSpPr>
            <a:spLocks noGrp="1"/>
          </p:cNvSpPr>
          <p:nvPr>
            <p:ph type="title"/>
          </p:nvPr>
        </p:nvSpPr>
        <p:spPr>
          <a:xfrm>
            <a:off x="841248" y="251312"/>
            <a:ext cx="10506456" cy="1010264"/>
          </a:xfrm>
        </p:spPr>
        <p:txBody>
          <a:bodyPr anchor="ctr">
            <a:normAutofit/>
          </a:bodyPr>
          <a:lstStyle/>
          <a:p>
            <a:r>
              <a:rPr lang="en-US"/>
              <a:t>Glassdoor</a:t>
            </a:r>
          </a:p>
        </p:txBody>
      </p:sp>
      <p:sp>
        <p:nvSpPr>
          <p:cNvPr id="23" name="Rectangle 22">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F3473E1-9B15-A939-4BA9-7BA77BDC5B44}"/>
              </a:ext>
            </a:extLst>
          </p:cNvPr>
          <p:cNvGraphicFramePr>
            <a:graphicFrameLocks noGrp="1"/>
          </p:cNvGraphicFramePr>
          <p:nvPr>
            <p:ph idx="1"/>
            <p:extLst>
              <p:ext uri="{D42A27DB-BD31-4B8C-83A1-F6EECF244321}">
                <p14:modId xmlns:p14="http://schemas.microsoft.com/office/powerpoint/2010/main" val="4066672786"/>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0176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807B14-7028-42D1-B692-D8D535680E8F}"/>
              </a:ext>
            </a:extLst>
          </p:cNvPr>
          <p:cNvSpPr>
            <a:spLocks noGrp="1"/>
          </p:cNvSpPr>
          <p:nvPr>
            <p:ph type="title"/>
          </p:nvPr>
        </p:nvSpPr>
        <p:spPr>
          <a:xfrm>
            <a:off x="1045029" y="1092857"/>
            <a:ext cx="3669704" cy="4389120"/>
          </a:xfrm>
        </p:spPr>
        <p:txBody>
          <a:bodyPr>
            <a:normAutofit/>
          </a:bodyPr>
          <a:lstStyle/>
          <a:p>
            <a:pPr algn="ctr"/>
            <a:r>
              <a:rPr lang="en-US" sz="4800" dirty="0"/>
              <a:t>ZipRecruiter</a:t>
            </a:r>
          </a:p>
        </p:txBody>
      </p:sp>
      <p:sp>
        <p:nvSpPr>
          <p:cNvPr id="12" name="Rectangle 11">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9065CD9-ECDF-485C-B2CF-48A99BAD9612}"/>
              </a:ext>
            </a:extLst>
          </p:cNvPr>
          <p:cNvSpPr>
            <a:spLocks noGrp="1"/>
          </p:cNvSpPr>
          <p:nvPr>
            <p:ph idx="1"/>
          </p:nvPr>
        </p:nvSpPr>
        <p:spPr>
          <a:xfrm>
            <a:off x="5572679" y="1092857"/>
            <a:ext cx="5670087" cy="4389120"/>
          </a:xfrm>
        </p:spPr>
        <p:txBody>
          <a:bodyPr anchor="ctr">
            <a:normAutofit lnSpcReduction="10000"/>
          </a:bodyPr>
          <a:lstStyle/>
          <a:p>
            <a:endParaRPr lang="en-US" sz="2000" dirty="0"/>
          </a:p>
          <a:p>
            <a:r>
              <a:rPr lang="en-US" sz="2000" dirty="0"/>
              <a:t>Sponsor jobs for higher visibility </a:t>
            </a:r>
          </a:p>
          <a:p>
            <a:r>
              <a:rPr lang="en-US" sz="2000" dirty="0"/>
              <a:t>Source resumes and send messages to candidates </a:t>
            </a:r>
          </a:p>
          <a:p>
            <a:r>
              <a:rPr lang="en-US" sz="2000" dirty="0"/>
              <a:t>If they’re not searching for jobs on LinkedIn or Indeed, they are most likely on ZipRecruiter</a:t>
            </a:r>
          </a:p>
          <a:p>
            <a:r>
              <a:rPr lang="en-US" sz="2000" dirty="0"/>
              <a:t>Candidates can “Quick Apply”</a:t>
            </a:r>
          </a:p>
          <a:p>
            <a:pPr lvl="1"/>
            <a:r>
              <a:rPr lang="en-US" sz="2000" dirty="0"/>
              <a:t>This allows them to express interest in a role without filling out an application</a:t>
            </a:r>
          </a:p>
          <a:p>
            <a:pPr lvl="1"/>
            <a:r>
              <a:rPr lang="en-US" sz="2000" dirty="0"/>
              <a:t>Can also do this with Indeed and LinkedIn</a:t>
            </a:r>
          </a:p>
          <a:p>
            <a:pPr lvl="1"/>
            <a:endParaRPr lang="en-US" sz="2000" dirty="0"/>
          </a:p>
          <a:p>
            <a:pPr marL="457200" lvl="1" indent="0">
              <a:buNone/>
            </a:pPr>
            <a:endParaRPr lang="en-US" sz="2000" dirty="0"/>
          </a:p>
        </p:txBody>
      </p:sp>
    </p:spTree>
    <p:extLst>
      <p:ext uri="{BB962C8B-B14F-4D97-AF65-F5344CB8AC3E}">
        <p14:creationId xmlns:p14="http://schemas.microsoft.com/office/powerpoint/2010/main" val="413127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45A8-4C44-4DAD-A49B-E796A448C2E3}"/>
              </a:ext>
            </a:extLst>
          </p:cNvPr>
          <p:cNvSpPr>
            <a:spLocks noGrp="1"/>
          </p:cNvSpPr>
          <p:nvPr>
            <p:ph type="title"/>
          </p:nvPr>
        </p:nvSpPr>
        <p:spPr/>
        <p:txBody>
          <a:bodyPr/>
          <a:lstStyle/>
          <a:p>
            <a:r>
              <a:rPr lang="en-US" dirty="0"/>
              <a:t>Job Market Statistics</a:t>
            </a:r>
          </a:p>
        </p:txBody>
      </p:sp>
      <p:sp>
        <p:nvSpPr>
          <p:cNvPr id="3" name="Content Placeholder 2">
            <a:extLst>
              <a:ext uri="{FF2B5EF4-FFF2-40B4-BE49-F238E27FC236}">
                <a16:creationId xmlns:a16="http://schemas.microsoft.com/office/drawing/2014/main" id="{CCB6069D-B5FA-4B36-9777-B5C8F7369FFA}"/>
              </a:ext>
            </a:extLst>
          </p:cNvPr>
          <p:cNvSpPr>
            <a:spLocks noGrp="1"/>
          </p:cNvSpPr>
          <p:nvPr>
            <p:ph idx="1"/>
          </p:nvPr>
        </p:nvSpPr>
        <p:spPr>
          <a:xfrm>
            <a:off x="6096000" y="2031169"/>
            <a:ext cx="4601838" cy="2560082"/>
          </a:xfrm>
        </p:spPr>
        <p:txBody>
          <a:bodyPr/>
          <a:lstStyle/>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Wyoming unemployment rate peaked at 8.6% in May 2020 (Covid) and has been slowly recovering since, with a slight increase at end of 2022</a:t>
            </a:r>
            <a:endParaRPr lang="en-US" sz="1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Q4 2022: 3.55% (w/o December) </a:t>
            </a:r>
            <a:endParaRPr lang="en-US" sz="1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Q3 2022: 3.13% </a:t>
            </a:r>
            <a:endParaRPr lang="en-US" sz="1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Q2 2022: 3.2%</a:t>
            </a:r>
            <a:endParaRPr lang="en-US" sz="1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Q1 2022: 3.43%</a:t>
            </a:r>
            <a:endParaRPr lang="en-US" sz="1800" dirty="0">
              <a:effectLst/>
              <a:latin typeface="Calibri" panose="020F0502020204030204" pitchFamily="34" charset="0"/>
              <a:ea typeface="Calibri" panose="020F0502020204030204" pitchFamily="34" charset="0"/>
            </a:endParaRPr>
          </a:p>
        </p:txBody>
      </p:sp>
      <p:sp>
        <p:nvSpPr>
          <p:cNvPr id="4" name="Content Placeholder 2">
            <a:extLst>
              <a:ext uri="{FF2B5EF4-FFF2-40B4-BE49-F238E27FC236}">
                <a16:creationId xmlns:a16="http://schemas.microsoft.com/office/drawing/2014/main" id="{678F4A16-5079-4735-850C-F85AC28CE281}"/>
              </a:ext>
            </a:extLst>
          </p:cNvPr>
          <p:cNvSpPr txBox="1">
            <a:spLocks/>
          </p:cNvSpPr>
          <p:nvPr/>
        </p:nvSpPr>
        <p:spPr>
          <a:xfrm>
            <a:off x="430571" y="2100234"/>
            <a:ext cx="4601838" cy="221188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spcBef>
                <a:spcPts val="0"/>
              </a:spcBef>
              <a:buFont typeface="Courier New" panose="02070309020205020404" pitchFamily="49" charset="0"/>
              <a:buChar char="o"/>
            </a:pPr>
            <a:r>
              <a:rPr lang="en-US" sz="1800" dirty="0">
                <a:latin typeface="Calibri" panose="020F0502020204030204" pitchFamily="34" charset="0"/>
                <a:ea typeface="Times New Roman" panose="02020603050405020304" pitchFamily="18" charset="0"/>
              </a:rPr>
              <a:t>National unemployment rate peaked at 14.7% in April 2020 (Covid) and has been slowly recovering since</a:t>
            </a:r>
            <a:endParaRPr lang="en-US" sz="1800" dirty="0">
              <a:latin typeface="Calibri" panose="020F0502020204030204" pitchFamily="34" charset="0"/>
              <a:ea typeface="Calibri" panose="020F0502020204030204" pitchFamily="34" charset="0"/>
            </a:endParaRPr>
          </a:p>
          <a:p>
            <a:pPr marL="742950" lvl="1" indent="-285750">
              <a:spcBef>
                <a:spcPts val="0"/>
              </a:spcBef>
              <a:buFont typeface="Courier New" panose="02070309020205020404" pitchFamily="49" charset="0"/>
              <a:buChar char="o"/>
            </a:pPr>
            <a:r>
              <a:rPr lang="en-US" sz="1800" dirty="0">
                <a:latin typeface="Calibri" panose="020F0502020204030204" pitchFamily="34" charset="0"/>
                <a:ea typeface="Times New Roman" panose="02020603050405020304" pitchFamily="18" charset="0"/>
              </a:rPr>
              <a:t>Q4 2022: 3.6% </a:t>
            </a:r>
          </a:p>
          <a:p>
            <a:pPr marL="742950" lvl="1" indent="-285750">
              <a:spcBef>
                <a:spcPts val="0"/>
              </a:spcBef>
              <a:buFont typeface="Courier New" panose="02070309020205020404" pitchFamily="49" charset="0"/>
              <a:buChar char="o"/>
            </a:pPr>
            <a:r>
              <a:rPr lang="en-US" sz="1800" dirty="0">
                <a:latin typeface="Calibri" panose="020F0502020204030204" pitchFamily="34" charset="0"/>
                <a:ea typeface="Times New Roman" panose="02020603050405020304" pitchFamily="18" charset="0"/>
              </a:rPr>
              <a:t>Q3 2022: 3.57% </a:t>
            </a:r>
            <a:endParaRPr lang="en-US" sz="1800" dirty="0">
              <a:latin typeface="Calibri" panose="020F0502020204030204" pitchFamily="34" charset="0"/>
              <a:ea typeface="Calibri" panose="020F0502020204030204" pitchFamily="34" charset="0"/>
            </a:endParaRPr>
          </a:p>
          <a:p>
            <a:pPr marL="742950" lvl="1" indent="-285750">
              <a:spcBef>
                <a:spcPts val="0"/>
              </a:spcBef>
              <a:buFont typeface="Courier New" panose="02070309020205020404" pitchFamily="49" charset="0"/>
              <a:buChar char="o"/>
            </a:pPr>
            <a:r>
              <a:rPr lang="en-US" sz="1800" dirty="0">
                <a:latin typeface="Calibri" panose="020F0502020204030204" pitchFamily="34" charset="0"/>
                <a:ea typeface="Times New Roman" panose="02020603050405020304" pitchFamily="18" charset="0"/>
              </a:rPr>
              <a:t>Q2 2022: 3.6%</a:t>
            </a:r>
            <a:endParaRPr lang="en-US" sz="1800" dirty="0">
              <a:latin typeface="Calibri" panose="020F0502020204030204" pitchFamily="34" charset="0"/>
              <a:ea typeface="Calibri" panose="020F0502020204030204" pitchFamily="34" charset="0"/>
            </a:endParaRPr>
          </a:p>
          <a:p>
            <a:pPr marL="742950" lvl="1" indent="-285750">
              <a:spcBef>
                <a:spcPts val="0"/>
              </a:spcBef>
              <a:buFont typeface="Courier New" panose="02070309020205020404" pitchFamily="49" charset="0"/>
              <a:buChar char="o"/>
            </a:pPr>
            <a:r>
              <a:rPr lang="en-US" sz="1800" dirty="0">
                <a:latin typeface="Calibri" panose="020F0502020204030204" pitchFamily="34" charset="0"/>
                <a:ea typeface="Times New Roman" panose="02020603050405020304" pitchFamily="18" charset="0"/>
              </a:rPr>
              <a:t>Q1 2022: 3.8%</a:t>
            </a:r>
            <a:endParaRPr lang="en-US" sz="1800" dirty="0">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E3403B2F-3DD6-4A82-84C3-1274994C04E7}"/>
              </a:ext>
            </a:extLst>
          </p:cNvPr>
          <p:cNvPicPr>
            <a:picLocks noChangeAspect="1"/>
          </p:cNvPicPr>
          <p:nvPr/>
        </p:nvPicPr>
        <p:blipFill rotWithShape="1">
          <a:blip r:embed="rId3"/>
          <a:srcRect t="8766"/>
          <a:stretch/>
        </p:blipFill>
        <p:spPr>
          <a:xfrm>
            <a:off x="6789130" y="4782736"/>
            <a:ext cx="3661909" cy="1892804"/>
          </a:xfrm>
          <a:prstGeom prst="rect">
            <a:avLst/>
          </a:prstGeom>
        </p:spPr>
      </p:pic>
      <p:pic>
        <p:nvPicPr>
          <p:cNvPr id="10" name="Picture 9">
            <a:extLst>
              <a:ext uri="{FF2B5EF4-FFF2-40B4-BE49-F238E27FC236}">
                <a16:creationId xmlns:a16="http://schemas.microsoft.com/office/drawing/2014/main" id="{C05B4621-6E8E-4759-8970-801BDC18E478}"/>
              </a:ext>
            </a:extLst>
          </p:cNvPr>
          <p:cNvPicPr>
            <a:picLocks noChangeAspect="1"/>
          </p:cNvPicPr>
          <p:nvPr/>
        </p:nvPicPr>
        <p:blipFill>
          <a:blip r:embed="rId4"/>
          <a:stretch>
            <a:fillRect/>
          </a:stretch>
        </p:blipFill>
        <p:spPr>
          <a:xfrm>
            <a:off x="815581" y="4821105"/>
            <a:ext cx="3408305" cy="1854435"/>
          </a:xfrm>
          <a:prstGeom prst="rect">
            <a:avLst/>
          </a:prstGeom>
        </p:spPr>
      </p:pic>
      <p:sp>
        <p:nvSpPr>
          <p:cNvPr id="11" name="TextBox 10">
            <a:extLst>
              <a:ext uri="{FF2B5EF4-FFF2-40B4-BE49-F238E27FC236}">
                <a16:creationId xmlns:a16="http://schemas.microsoft.com/office/drawing/2014/main" id="{F6C6DE09-29C8-48C1-9889-526F444EBBFF}"/>
              </a:ext>
            </a:extLst>
          </p:cNvPr>
          <p:cNvSpPr txBox="1"/>
          <p:nvPr/>
        </p:nvSpPr>
        <p:spPr>
          <a:xfrm>
            <a:off x="1181822" y="4547695"/>
            <a:ext cx="3099335" cy="307777"/>
          </a:xfrm>
          <a:prstGeom prst="rect">
            <a:avLst/>
          </a:prstGeom>
          <a:noFill/>
        </p:spPr>
        <p:txBody>
          <a:bodyPr wrap="square" rtlCol="0">
            <a:spAutoFit/>
          </a:bodyPr>
          <a:lstStyle/>
          <a:p>
            <a:r>
              <a:rPr lang="en-US" sz="1400" dirty="0"/>
              <a:t>National Unemployment Rate</a:t>
            </a:r>
          </a:p>
        </p:txBody>
      </p:sp>
      <p:sp>
        <p:nvSpPr>
          <p:cNvPr id="13" name="TextBox 12">
            <a:extLst>
              <a:ext uri="{FF2B5EF4-FFF2-40B4-BE49-F238E27FC236}">
                <a16:creationId xmlns:a16="http://schemas.microsoft.com/office/drawing/2014/main" id="{CFFF500B-9D8B-416D-8DD6-AEB467594F71}"/>
              </a:ext>
            </a:extLst>
          </p:cNvPr>
          <p:cNvSpPr txBox="1"/>
          <p:nvPr/>
        </p:nvSpPr>
        <p:spPr>
          <a:xfrm>
            <a:off x="6906238" y="4547695"/>
            <a:ext cx="3408305" cy="307777"/>
          </a:xfrm>
          <a:prstGeom prst="rect">
            <a:avLst/>
          </a:prstGeom>
          <a:noFill/>
        </p:spPr>
        <p:txBody>
          <a:bodyPr wrap="square">
            <a:spAutoFit/>
          </a:bodyPr>
          <a:lstStyle/>
          <a:p>
            <a:r>
              <a:rPr lang="en-US" sz="1400" dirty="0"/>
              <a:t>Wyoming Unemployment Rate</a:t>
            </a:r>
          </a:p>
        </p:txBody>
      </p:sp>
    </p:spTree>
    <p:extLst>
      <p:ext uri="{BB962C8B-B14F-4D97-AF65-F5344CB8AC3E}">
        <p14:creationId xmlns:p14="http://schemas.microsoft.com/office/powerpoint/2010/main" val="2009183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49B68-4A15-4A38-8B57-1C9533F0A45F}"/>
              </a:ext>
            </a:extLst>
          </p:cNvPr>
          <p:cNvSpPr>
            <a:spLocks noGrp="1"/>
          </p:cNvSpPr>
          <p:nvPr>
            <p:ph type="title"/>
          </p:nvPr>
        </p:nvSpPr>
        <p:spPr/>
        <p:txBody>
          <a:bodyPr/>
          <a:lstStyle/>
          <a:p>
            <a:r>
              <a:rPr lang="en-US" dirty="0"/>
              <a:t>How do we determine our budget?</a:t>
            </a:r>
          </a:p>
        </p:txBody>
      </p:sp>
      <p:sp>
        <p:nvSpPr>
          <p:cNvPr id="3" name="Content Placeholder 2">
            <a:extLst>
              <a:ext uri="{FF2B5EF4-FFF2-40B4-BE49-F238E27FC236}">
                <a16:creationId xmlns:a16="http://schemas.microsoft.com/office/drawing/2014/main" id="{FAC6A9B9-CDA9-43BC-9C08-79B06E02EF16}"/>
              </a:ext>
            </a:extLst>
          </p:cNvPr>
          <p:cNvSpPr>
            <a:spLocks noGrp="1"/>
          </p:cNvSpPr>
          <p:nvPr>
            <p:ph idx="1"/>
          </p:nvPr>
        </p:nvSpPr>
        <p:spPr/>
        <p:txBody>
          <a:bodyPr/>
          <a:lstStyle/>
          <a:p>
            <a:pPr marL="0" indent="0">
              <a:buNone/>
            </a:pPr>
            <a:r>
              <a:rPr lang="en-US" sz="1600" dirty="0"/>
              <a:t>The Average cost per hire on job boards is typically </a:t>
            </a:r>
            <a:r>
              <a:rPr lang="en-US" sz="1600" b="1" dirty="0"/>
              <a:t>$150-$200</a:t>
            </a:r>
            <a:r>
              <a:rPr lang="en-US" sz="1600" dirty="0"/>
              <a:t> per hire. </a:t>
            </a:r>
          </a:p>
          <a:p>
            <a:pPr marL="0" indent="0">
              <a:buNone/>
            </a:pPr>
            <a:r>
              <a:rPr lang="en-US" sz="1600" dirty="0"/>
              <a:t>Your recruiting budget depends on a few factors: </a:t>
            </a:r>
          </a:p>
          <a:p>
            <a:pPr marL="514350" indent="-514350">
              <a:buAutoNum type="arabicParenR"/>
            </a:pPr>
            <a:r>
              <a:rPr lang="en-US" sz="1600" dirty="0"/>
              <a:t>How many openings do you have? (The more openings you have the more you will need to spend) </a:t>
            </a:r>
          </a:p>
          <a:p>
            <a:pPr marL="514350" indent="-514350">
              <a:buAutoNum type="arabicParenR"/>
            </a:pPr>
            <a:r>
              <a:rPr lang="en-US" sz="1600" dirty="0"/>
              <a:t>How difficult do you expect recruiting for the position will be? ( The more money you spend the more impressions the job will get on job boards due to it staying at the top of the job board search results) </a:t>
            </a:r>
          </a:p>
          <a:p>
            <a:pPr marL="514350" indent="-514350">
              <a:buAutoNum type="arabicParenR"/>
            </a:pPr>
            <a:r>
              <a:rPr lang="en-US" sz="1600" dirty="0"/>
              <a:t>Do you typically have high turnover in this position? If yes, then you will need to have this position posted more regularly thus you will need more budget for it. </a:t>
            </a:r>
          </a:p>
          <a:p>
            <a:pPr marL="0" indent="0">
              <a:buNone/>
            </a:pPr>
            <a:r>
              <a:rPr lang="en-US" sz="1600" dirty="0"/>
              <a:t>Once you have answers to those questions you can then sit down and decide how much you need to spend on sponsorship dollars on Indeed and other job boards </a:t>
            </a:r>
          </a:p>
          <a:p>
            <a:pPr marL="971550" lvl="1" indent="-514350">
              <a:buAutoNum type="arabicParenR"/>
            </a:pPr>
            <a:r>
              <a:rPr lang="en-US" sz="1200" dirty="0"/>
              <a:t>A good rule of thumb is to spend no less than $20 per day on indeed quick apply postings – this will keep your job at the top of the search results. </a:t>
            </a:r>
          </a:p>
          <a:p>
            <a:pPr marL="514350" indent="-514350">
              <a:buAutoNum type="arabicParenR"/>
            </a:pPr>
            <a:endParaRPr lang="en-US" dirty="0"/>
          </a:p>
        </p:txBody>
      </p:sp>
    </p:spTree>
    <p:extLst>
      <p:ext uri="{BB962C8B-B14F-4D97-AF65-F5344CB8AC3E}">
        <p14:creationId xmlns:p14="http://schemas.microsoft.com/office/powerpoint/2010/main" val="336669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73AA-279D-4F79-B1DC-5F8B7DE152FA}"/>
              </a:ext>
            </a:extLst>
          </p:cNvPr>
          <p:cNvSpPr>
            <a:spLocks noGrp="1"/>
          </p:cNvSpPr>
          <p:nvPr>
            <p:ph type="title"/>
          </p:nvPr>
        </p:nvSpPr>
        <p:spPr/>
        <p:txBody>
          <a:bodyPr>
            <a:normAutofit fontScale="90000"/>
          </a:bodyPr>
          <a:lstStyle/>
          <a:p>
            <a:pPr algn="ctr"/>
            <a:r>
              <a:rPr lang="en-US" dirty="0"/>
              <a:t>Employment Branding – What is it and how do you do it?</a:t>
            </a:r>
          </a:p>
        </p:txBody>
      </p:sp>
      <p:graphicFrame>
        <p:nvGraphicFramePr>
          <p:cNvPr id="5" name="Content Placeholder 2">
            <a:extLst>
              <a:ext uri="{FF2B5EF4-FFF2-40B4-BE49-F238E27FC236}">
                <a16:creationId xmlns:a16="http://schemas.microsoft.com/office/drawing/2014/main" id="{0B848605-AE50-3C14-E51A-288DC35BDF27}"/>
              </a:ext>
            </a:extLst>
          </p:cNvPr>
          <p:cNvGraphicFramePr>
            <a:graphicFrameLocks noGrp="1"/>
          </p:cNvGraphicFramePr>
          <p:nvPr>
            <p:ph idx="1"/>
            <p:extLst>
              <p:ext uri="{D42A27DB-BD31-4B8C-83A1-F6EECF244321}">
                <p14:modId xmlns:p14="http://schemas.microsoft.com/office/powerpoint/2010/main" val="4095841970"/>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0985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A37785-1C67-4D4E-83EE-C3A724E0E683}"/>
              </a:ext>
            </a:extLst>
          </p:cNvPr>
          <p:cNvSpPr>
            <a:spLocks noGrp="1"/>
          </p:cNvSpPr>
          <p:nvPr>
            <p:ph type="title"/>
          </p:nvPr>
        </p:nvSpPr>
        <p:spPr>
          <a:xfrm>
            <a:off x="621792" y="1161288"/>
            <a:ext cx="3602736" cy="4526280"/>
          </a:xfrm>
        </p:spPr>
        <p:txBody>
          <a:bodyPr>
            <a:normAutofit/>
          </a:bodyPr>
          <a:lstStyle/>
          <a:p>
            <a:pPr algn="ctr"/>
            <a:r>
              <a:rPr lang="en-US" dirty="0"/>
              <a:t>How to Build/Improve Job Postings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6F1F55-0A02-4276-8186-E45193C7D3F0}"/>
              </a:ext>
            </a:extLst>
          </p:cNvPr>
          <p:cNvSpPr>
            <a:spLocks noGrp="1"/>
          </p:cNvSpPr>
          <p:nvPr>
            <p:ph idx="1"/>
          </p:nvPr>
        </p:nvSpPr>
        <p:spPr>
          <a:xfrm>
            <a:off x="5434149" y="932688"/>
            <a:ext cx="5916603" cy="4992624"/>
          </a:xfrm>
        </p:spPr>
        <p:txBody>
          <a:bodyPr anchor="ctr">
            <a:normAutofit/>
          </a:bodyPr>
          <a:lstStyle/>
          <a:p>
            <a:r>
              <a:rPr lang="en-US" sz="2000"/>
              <a:t>Give information about the company</a:t>
            </a:r>
          </a:p>
          <a:p>
            <a:pPr lvl="1"/>
            <a:r>
              <a:rPr lang="en-US" sz="2000"/>
              <a:t>How the company started, values, mission statement, etc.</a:t>
            </a:r>
          </a:p>
          <a:p>
            <a:r>
              <a:rPr lang="en-US" sz="2000"/>
              <a:t>Include why someone should work there</a:t>
            </a:r>
          </a:p>
          <a:p>
            <a:pPr lvl="1"/>
            <a:r>
              <a:rPr lang="en-US" sz="2000"/>
              <a:t>What stands out about your company?</a:t>
            </a:r>
          </a:p>
          <a:p>
            <a:pPr lvl="1"/>
            <a:r>
              <a:rPr lang="en-US" sz="2000"/>
              <a:t>Benefits, pay, sign on bonuses?</a:t>
            </a:r>
          </a:p>
          <a:p>
            <a:pPr lvl="1"/>
            <a:r>
              <a:rPr lang="en-US" sz="2000"/>
              <a:t>Always have this information as close to the top of the posting as possible – this is what will intrigue candidates to apply</a:t>
            </a:r>
          </a:p>
        </p:txBody>
      </p:sp>
    </p:spTree>
    <p:extLst>
      <p:ext uri="{BB962C8B-B14F-4D97-AF65-F5344CB8AC3E}">
        <p14:creationId xmlns:p14="http://schemas.microsoft.com/office/powerpoint/2010/main" val="820923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Question marks in a line and one question mark is lit">
            <a:extLst>
              <a:ext uri="{FF2B5EF4-FFF2-40B4-BE49-F238E27FC236}">
                <a16:creationId xmlns:a16="http://schemas.microsoft.com/office/drawing/2014/main" id="{D3C8666F-1569-835D-E273-8D2D1B877A23}"/>
              </a:ext>
            </a:extLst>
          </p:cNvPr>
          <p:cNvPicPr>
            <a:picLocks noChangeAspect="1"/>
          </p:cNvPicPr>
          <p:nvPr/>
        </p:nvPicPr>
        <p:blipFill rotWithShape="1">
          <a:blip r:embed="rId2"/>
          <a:srcRect t="2148" b="13583"/>
          <a:stretch/>
        </p:blipFill>
        <p:spPr>
          <a:xfrm>
            <a:off x="-3047" y="10"/>
            <a:ext cx="12191999" cy="6857990"/>
          </a:xfrm>
          <a:prstGeom prst="rect">
            <a:avLst/>
          </a:prstGeom>
        </p:spPr>
      </p:pic>
      <p:sp>
        <p:nvSpPr>
          <p:cNvPr id="24" name="Rectangle 2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55F476-FB13-421B-B283-A9775C7F329C}"/>
              </a:ext>
            </a:extLst>
          </p:cNvPr>
          <p:cNvSpPr>
            <a:spLocks noGrp="1"/>
          </p:cNvSpPr>
          <p:nvPr>
            <p:ph type="title"/>
          </p:nvPr>
        </p:nvSpPr>
        <p:spPr>
          <a:xfrm>
            <a:off x="643466" y="643467"/>
            <a:ext cx="10905059" cy="3330353"/>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600">
                <a:solidFill>
                  <a:schemeClr val="bg1"/>
                </a:solidFill>
              </a:rPr>
              <a:t>Questions?</a:t>
            </a:r>
          </a:p>
        </p:txBody>
      </p:sp>
      <p:cxnSp>
        <p:nvCxnSpPr>
          <p:cNvPr id="26" name="Straight Connector 25">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008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2F1A83-E0C9-4A42-AF2B-3AE4AB609C77}"/>
              </a:ext>
            </a:extLst>
          </p:cNvPr>
          <p:cNvSpPr>
            <a:spLocks noGrp="1"/>
          </p:cNvSpPr>
          <p:nvPr>
            <p:ph idx="1"/>
          </p:nvPr>
        </p:nvSpPr>
        <p:spPr>
          <a:xfrm>
            <a:off x="591362" y="2179641"/>
            <a:ext cx="4670449" cy="3694176"/>
          </a:xfrm>
        </p:spPr>
        <p:txBody>
          <a:bodyPr>
            <a:normAutofit/>
          </a:bodyPr>
          <a:lstStyle/>
          <a:p>
            <a:r>
              <a:rPr lang="en-US" sz="2000" b="0" i="0" dirty="0">
                <a:solidFill>
                  <a:srgbClr val="000000"/>
                </a:solidFill>
                <a:effectLst/>
                <a:latin typeface="Tahoma" panose="020B0604030504040204" pitchFamily="34" charset="0"/>
              </a:rPr>
              <a:t>On the last business day of September 2022, the overall job openings rate was 6.5 percent</a:t>
            </a:r>
          </a:p>
          <a:p>
            <a:r>
              <a:rPr lang="en-US" sz="2000" b="0" i="0" dirty="0">
                <a:solidFill>
                  <a:srgbClr val="000000"/>
                </a:solidFill>
                <a:effectLst/>
                <a:latin typeface="Tahoma" panose="020B0604030504040204" pitchFamily="34" charset="0"/>
              </a:rPr>
              <a:t>There were 2.1 million job openings in health care and social assistance, yielding a job openings rate of 9.2 percent</a:t>
            </a:r>
          </a:p>
          <a:p>
            <a:endParaRPr lang="en-US" sz="2000" dirty="0">
              <a:solidFill>
                <a:srgbClr val="000000"/>
              </a:solidFill>
              <a:latin typeface="Tahoma" panose="020B0604030504040204" pitchFamily="34" charset="0"/>
            </a:endParaRPr>
          </a:p>
          <a:p>
            <a:endParaRPr lang="en-US" sz="2000" dirty="0"/>
          </a:p>
        </p:txBody>
      </p:sp>
      <p:sp>
        <p:nvSpPr>
          <p:cNvPr id="4" name="Title 1">
            <a:extLst>
              <a:ext uri="{FF2B5EF4-FFF2-40B4-BE49-F238E27FC236}">
                <a16:creationId xmlns:a16="http://schemas.microsoft.com/office/drawing/2014/main" id="{9E5BC959-52C4-4140-88D5-9437DE1F549A}"/>
              </a:ext>
            </a:extLst>
          </p:cNvPr>
          <p:cNvSpPr>
            <a:spLocks noGrp="1"/>
          </p:cNvSpPr>
          <p:nvPr>
            <p:ph type="title"/>
          </p:nvPr>
        </p:nvSpPr>
        <p:spPr>
          <a:xfrm>
            <a:off x="1116013" y="549275"/>
            <a:ext cx="10167937" cy="1179513"/>
          </a:xfrm>
        </p:spPr>
        <p:txBody>
          <a:bodyPr/>
          <a:lstStyle/>
          <a:p>
            <a:r>
              <a:rPr lang="en-US" dirty="0"/>
              <a:t>Job Market Statistics</a:t>
            </a:r>
          </a:p>
        </p:txBody>
      </p:sp>
      <p:pic>
        <p:nvPicPr>
          <p:cNvPr id="8" name="Picture 7">
            <a:extLst>
              <a:ext uri="{FF2B5EF4-FFF2-40B4-BE49-F238E27FC236}">
                <a16:creationId xmlns:a16="http://schemas.microsoft.com/office/drawing/2014/main" id="{7E4FACAA-85F6-4F52-9599-06525BB83853}"/>
              </a:ext>
            </a:extLst>
          </p:cNvPr>
          <p:cNvPicPr>
            <a:picLocks noChangeAspect="1"/>
          </p:cNvPicPr>
          <p:nvPr/>
        </p:nvPicPr>
        <p:blipFill rotWithShape="1">
          <a:blip r:embed="rId3"/>
          <a:srcRect t="22833"/>
          <a:stretch/>
        </p:blipFill>
        <p:spPr>
          <a:xfrm>
            <a:off x="6487427" y="1655545"/>
            <a:ext cx="5526291" cy="5086951"/>
          </a:xfrm>
          <a:prstGeom prst="rect">
            <a:avLst/>
          </a:prstGeom>
        </p:spPr>
      </p:pic>
      <p:sp>
        <p:nvSpPr>
          <p:cNvPr id="9" name="Oval 8">
            <a:extLst>
              <a:ext uri="{FF2B5EF4-FFF2-40B4-BE49-F238E27FC236}">
                <a16:creationId xmlns:a16="http://schemas.microsoft.com/office/drawing/2014/main" id="{6B410ED2-0C67-4DB5-BAF8-6B6DED86C0D5}"/>
              </a:ext>
            </a:extLst>
          </p:cNvPr>
          <p:cNvSpPr/>
          <p:nvPr/>
        </p:nvSpPr>
        <p:spPr>
          <a:xfrm>
            <a:off x="11576304" y="2329313"/>
            <a:ext cx="192504" cy="173255"/>
          </a:xfrm>
          <a:prstGeom prst="ellipse">
            <a:avLst/>
          </a:prstGeom>
          <a:solidFill>
            <a:srgbClr val="FFFF00">
              <a:alpha val="3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A0A5E39-A060-421F-8FAB-2CEF8428E98F}"/>
              </a:ext>
            </a:extLst>
          </p:cNvPr>
          <p:cNvPicPr>
            <a:picLocks noChangeAspect="1"/>
          </p:cNvPicPr>
          <p:nvPr/>
        </p:nvPicPr>
        <p:blipFill>
          <a:blip r:embed="rId4"/>
          <a:stretch>
            <a:fillRect/>
          </a:stretch>
        </p:blipFill>
        <p:spPr>
          <a:xfrm>
            <a:off x="591362" y="5005634"/>
            <a:ext cx="5344271" cy="1486107"/>
          </a:xfrm>
          <a:prstGeom prst="rect">
            <a:avLst/>
          </a:prstGeom>
        </p:spPr>
      </p:pic>
    </p:spTree>
    <p:extLst>
      <p:ext uri="{BB962C8B-B14F-4D97-AF65-F5344CB8AC3E}">
        <p14:creationId xmlns:p14="http://schemas.microsoft.com/office/powerpoint/2010/main" val="193605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11B6A0-3502-4C07-A302-AA5F4E52F5E7}"/>
              </a:ext>
            </a:extLst>
          </p:cNvPr>
          <p:cNvSpPr>
            <a:spLocks noGrp="1"/>
          </p:cNvSpPr>
          <p:nvPr>
            <p:ph type="title"/>
          </p:nvPr>
        </p:nvSpPr>
        <p:spPr>
          <a:xfrm>
            <a:off x="841248" y="256032"/>
            <a:ext cx="10506456" cy="1014984"/>
          </a:xfrm>
        </p:spPr>
        <p:txBody>
          <a:bodyPr anchor="b">
            <a:normAutofit/>
          </a:bodyPr>
          <a:lstStyle/>
          <a:p>
            <a:r>
              <a:rPr lang="en-US" dirty="0"/>
              <a:t>The Great Divide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C439496-DD0F-AEB2-BFEE-65C5FC5FACA9}"/>
              </a:ext>
            </a:extLst>
          </p:cNvPr>
          <p:cNvGraphicFramePr>
            <a:graphicFrameLocks noGrp="1"/>
          </p:cNvGraphicFramePr>
          <p:nvPr>
            <p:ph idx="1"/>
            <p:extLst>
              <p:ext uri="{D42A27DB-BD31-4B8C-83A1-F6EECF244321}">
                <p14:modId xmlns:p14="http://schemas.microsoft.com/office/powerpoint/2010/main" val="45514803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937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797123-3888-4973-A507-8AAB1884EE5E}"/>
              </a:ext>
            </a:extLst>
          </p:cNvPr>
          <p:cNvSpPr>
            <a:spLocks noGrp="1"/>
          </p:cNvSpPr>
          <p:nvPr>
            <p:ph type="title"/>
          </p:nvPr>
        </p:nvSpPr>
        <p:spPr>
          <a:xfrm>
            <a:off x="621792" y="1161288"/>
            <a:ext cx="3602736" cy="4526280"/>
          </a:xfrm>
        </p:spPr>
        <p:txBody>
          <a:bodyPr>
            <a:normAutofit/>
          </a:bodyPr>
          <a:lstStyle/>
          <a:p>
            <a:r>
              <a:rPr lang="en-US" dirty="0"/>
              <a:t>10 Barriers to Employment in the Current Economy</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C22C754-D444-4697-86E4-94EA9EE574CB}"/>
              </a:ext>
            </a:extLst>
          </p:cNvPr>
          <p:cNvSpPr>
            <a:spLocks noGrp="1"/>
          </p:cNvSpPr>
          <p:nvPr>
            <p:ph idx="1"/>
          </p:nvPr>
        </p:nvSpPr>
        <p:spPr>
          <a:xfrm>
            <a:off x="5434149" y="932688"/>
            <a:ext cx="5916603" cy="4992624"/>
          </a:xfrm>
        </p:spPr>
        <p:txBody>
          <a:bodyPr anchor="ctr">
            <a:normAutofit/>
          </a:bodyPr>
          <a:lstStyle/>
          <a:p>
            <a:pPr marL="0" indent="0">
              <a:buNone/>
            </a:pPr>
            <a:r>
              <a:rPr lang="en-US" sz="2000" dirty="0">
                <a:latin typeface="Avenir Next LT Pro" panose="020B0504020202020204" pitchFamily="34" charset="0"/>
              </a:rPr>
              <a:t>•	Childcare</a:t>
            </a:r>
          </a:p>
          <a:p>
            <a:pPr marL="0" indent="0">
              <a:buNone/>
            </a:pPr>
            <a:r>
              <a:rPr lang="en-US" sz="2000" dirty="0">
                <a:latin typeface="Avenir Next LT Pro" panose="020B0504020202020204" pitchFamily="34" charset="0"/>
              </a:rPr>
              <a:t>•	Elder care</a:t>
            </a:r>
          </a:p>
          <a:p>
            <a:pPr marL="0" indent="0">
              <a:buNone/>
            </a:pPr>
            <a:r>
              <a:rPr lang="en-US" sz="2000" dirty="0">
                <a:latin typeface="Avenir Next LT Pro" panose="020B0504020202020204" pitchFamily="34" charset="0"/>
              </a:rPr>
              <a:t>•	Unpredictable business needs</a:t>
            </a:r>
          </a:p>
          <a:p>
            <a:pPr marL="0" indent="0">
              <a:buNone/>
            </a:pPr>
            <a:r>
              <a:rPr lang="en-US" sz="2000" dirty="0">
                <a:latin typeface="Avenir Next LT Pro" panose="020B0504020202020204" pitchFamily="34" charset="0"/>
              </a:rPr>
              <a:t>•	Job training and skills</a:t>
            </a:r>
          </a:p>
          <a:p>
            <a:pPr marL="0" indent="0">
              <a:buNone/>
            </a:pPr>
            <a:r>
              <a:rPr lang="en-US" sz="2000" dirty="0">
                <a:latin typeface="Avenir Next LT Pro" panose="020B0504020202020204" pitchFamily="34" charset="0"/>
              </a:rPr>
              <a:t>•	Work history and criminal history</a:t>
            </a:r>
          </a:p>
          <a:p>
            <a:pPr marL="0" indent="0">
              <a:buNone/>
            </a:pPr>
            <a:r>
              <a:rPr lang="en-US" sz="2000" dirty="0">
                <a:latin typeface="Avenir Next LT Pro" panose="020B0504020202020204" pitchFamily="34" charset="0"/>
              </a:rPr>
              <a:t>•	Transportation and geography</a:t>
            </a:r>
          </a:p>
          <a:p>
            <a:pPr marL="0" indent="0">
              <a:buNone/>
            </a:pPr>
            <a:r>
              <a:rPr lang="en-US" sz="2000" dirty="0">
                <a:latin typeface="Avenir Next LT Pro" panose="020B0504020202020204" pitchFamily="34" charset="0"/>
              </a:rPr>
              <a:t>•	Health issues and concerns</a:t>
            </a:r>
          </a:p>
          <a:p>
            <a:pPr marL="0" indent="0">
              <a:buNone/>
            </a:pPr>
            <a:r>
              <a:rPr lang="en-US" sz="2000" dirty="0">
                <a:latin typeface="Avenir Next LT Pro" panose="020B0504020202020204" pitchFamily="34" charset="0"/>
              </a:rPr>
              <a:t>•	Communication issues</a:t>
            </a:r>
          </a:p>
          <a:p>
            <a:pPr marL="0" indent="0">
              <a:buNone/>
            </a:pPr>
            <a:r>
              <a:rPr lang="en-US" sz="2000" dirty="0">
                <a:latin typeface="Avenir Next LT Pro" panose="020B0504020202020204" pitchFamily="34" charset="0"/>
              </a:rPr>
              <a:t>•	Workplace culture expectations</a:t>
            </a:r>
          </a:p>
          <a:p>
            <a:pPr marL="0" indent="0">
              <a:buNone/>
            </a:pPr>
            <a:r>
              <a:rPr lang="en-US" sz="2000" dirty="0">
                <a:latin typeface="Avenir Next LT Pro" panose="020B0504020202020204" pitchFamily="34" charset="0"/>
              </a:rPr>
              <a:t>•	Wage expectations</a:t>
            </a:r>
          </a:p>
          <a:p>
            <a:endParaRPr lang="en-US" sz="2000" dirty="0"/>
          </a:p>
        </p:txBody>
      </p:sp>
    </p:spTree>
    <p:extLst>
      <p:ext uri="{BB962C8B-B14F-4D97-AF65-F5344CB8AC3E}">
        <p14:creationId xmlns:p14="http://schemas.microsoft.com/office/powerpoint/2010/main" val="2667597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D5199-F0EE-41F8-97CF-C2EDA4BCA0FF}"/>
              </a:ext>
            </a:extLst>
          </p:cNvPr>
          <p:cNvSpPr>
            <a:spLocks noGrp="1"/>
          </p:cNvSpPr>
          <p:nvPr>
            <p:ph type="title"/>
          </p:nvPr>
        </p:nvSpPr>
        <p:spPr/>
        <p:txBody>
          <a:bodyPr/>
          <a:lstStyle/>
          <a:p>
            <a:r>
              <a:rPr lang="en-US" dirty="0"/>
              <a:t>The Great Resignation - Causes</a:t>
            </a:r>
          </a:p>
        </p:txBody>
      </p:sp>
      <p:sp>
        <p:nvSpPr>
          <p:cNvPr id="3" name="Content Placeholder 2">
            <a:extLst>
              <a:ext uri="{FF2B5EF4-FFF2-40B4-BE49-F238E27FC236}">
                <a16:creationId xmlns:a16="http://schemas.microsoft.com/office/drawing/2014/main" id="{5932BB40-66EA-4F57-B995-59F434DF870B}"/>
              </a:ext>
            </a:extLst>
          </p:cNvPr>
          <p:cNvSpPr>
            <a:spLocks noGrp="1"/>
          </p:cNvSpPr>
          <p:nvPr>
            <p:ph idx="1"/>
          </p:nvPr>
        </p:nvSpPr>
        <p:spPr/>
        <p:txBody>
          <a:bodyPr/>
          <a:lstStyle/>
          <a:p>
            <a:r>
              <a:rPr lang="en-US" dirty="0"/>
              <a:t>Bad Culture</a:t>
            </a:r>
          </a:p>
          <a:p>
            <a:r>
              <a:rPr lang="en-US" dirty="0"/>
              <a:t>No Flexibility</a:t>
            </a:r>
          </a:p>
          <a:p>
            <a:r>
              <a:rPr lang="en-US" dirty="0"/>
              <a:t>Poor Management</a:t>
            </a:r>
          </a:p>
          <a:p>
            <a:r>
              <a:rPr lang="en-US" dirty="0"/>
              <a:t>Too Few Opportunities for Advancement</a:t>
            </a:r>
          </a:p>
          <a:p>
            <a:r>
              <a:rPr lang="en-US" dirty="0"/>
              <a:t>Poor Health &amp; Safety Regulations Around Covid</a:t>
            </a:r>
          </a:p>
        </p:txBody>
      </p:sp>
    </p:spTree>
    <p:extLst>
      <p:ext uri="{BB962C8B-B14F-4D97-AF65-F5344CB8AC3E}">
        <p14:creationId xmlns:p14="http://schemas.microsoft.com/office/powerpoint/2010/main" val="2267410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D18ED-2FDD-41A5-8D30-7D3B45DF991A}"/>
              </a:ext>
            </a:extLst>
          </p:cNvPr>
          <p:cNvSpPr>
            <a:spLocks noGrp="1"/>
          </p:cNvSpPr>
          <p:nvPr>
            <p:ph type="title"/>
          </p:nvPr>
        </p:nvSpPr>
        <p:spPr/>
        <p:txBody>
          <a:bodyPr/>
          <a:lstStyle/>
          <a:p>
            <a:r>
              <a:rPr lang="en-US" dirty="0"/>
              <a:t>The Stats</a:t>
            </a:r>
          </a:p>
        </p:txBody>
      </p:sp>
      <p:sp>
        <p:nvSpPr>
          <p:cNvPr id="3" name="Content Placeholder 2">
            <a:extLst>
              <a:ext uri="{FF2B5EF4-FFF2-40B4-BE49-F238E27FC236}">
                <a16:creationId xmlns:a16="http://schemas.microsoft.com/office/drawing/2014/main" id="{B6710D10-17D4-4915-BB15-9C8A6C79FEC5}"/>
              </a:ext>
            </a:extLst>
          </p:cNvPr>
          <p:cNvSpPr>
            <a:spLocks noGrp="1"/>
          </p:cNvSpPr>
          <p:nvPr>
            <p:ph idx="1"/>
          </p:nvPr>
        </p:nvSpPr>
        <p:spPr/>
        <p:txBody>
          <a:bodyPr/>
          <a:lstStyle/>
          <a:p>
            <a:r>
              <a:rPr lang="en-US" dirty="0"/>
              <a:t>73% of workers want remote work to stay</a:t>
            </a:r>
          </a:p>
          <a:p>
            <a:r>
              <a:rPr lang="en-US" dirty="0"/>
              <a:t>54% are tired of feeling Burnt Out</a:t>
            </a:r>
          </a:p>
          <a:p>
            <a:r>
              <a:rPr lang="en-US" dirty="0"/>
              <a:t>39% want to be their authentic selves at work</a:t>
            </a:r>
          </a:p>
          <a:p>
            <a:r>
              <a:rPr lang="en-US" dirty="0"/>
              <a:t>40% of the global workforce is ready to Quit</a:t>
            </a:r>
          </a:p>
          <a:p>
            <a:r>
              <a:rPr lang="en-US" dirty="0"/>
              <a:t>Industries feeling it the most: Retail/Hospitality/Leisure &amp; Travel/Manufacturing/Technology/Healthcare</a:t>
            </a:r>
          </a:p>
        </p:txBody>
      </p:sp>
    </p:spTree>
    <p:extLst>
      <p:ext uri="{BB962C8B-B14F-4D97-AF65-F5344CB8AC3E}">
        <p14:creationId xmlns:p14="http://schemas.microsoft.com/office/powerpoint/2010/main" val="3759408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A295-E00B-4ADA-8940-ED3BB07264B2}"/>
              </a:ext>
            </a:extLst>
          </p:cNvPr>
          <p:cNvSpPr>
            <a:spLocks noGrp="1"/>
          </p:cNvSpPr>
          <p:nvPr>
            <p:ph type="title"/>
          </p:nvPr>
        </p:nvSpPr>
        <p:spPr/>
        <p:txBody>
          <a:bodyPr/>
          <a:lstStyle/>
          <a:p>
            <a:r>
              <a:rPr lang="en-US" dirty="0"/>
              <a:t>Employment Trends in 2023</a:t>
            </a:r>
          </a:p>
        </p:txBody>
      </p:sp>
      <p:sp>
        <p:nvSpPr>
          <p:cNvPr id="3" name="TextBox 2">
            <a:extLst>
              <a:ext uri="{FF2B5EF4-FFF2-40B4-BE49-F238E27FC236}">
                <a16:creationId xmlns:a16="http://schemas.microsoft.com/office/drawing/2014/main" id="{A920B675-0EE3-496E-A0AD-54FE5CCF577C}"/>
              </a:ext>
            </a:extLst>
          </p:cNvPr>
          <p:cNvSpPr txBox="1"/>
          <p:nvPr/>
        </p:nvSpPr>
        <p:spPr>
          <a:xfrm>
            <a:off x="882315" y="2213811"/>
            <a:ext cx="8486274" cy="830997"/>
          </a:xfrm>
          <a:prstGeom prst="rect">
            <a:avLst/>
          </a:prstGeom>
          <a:noFill/>
        </p:spPr>
        <p:txBody>
          <a:bodyPr wrap="square" rtlCol="0">
            <a:spAutoFit/>
          </a:bodyPr>
          <a:lstStyle/>
          <a:p>
            <a:r>
              <a:rPr lang="en-US" sz="2400" b="1" dirty="0"/>
              <a:t>Indeed &amp; Glassdoor recently released their 2023 Hiring and Workplace Trends report, with 5 major trends</a:t>
            </a:r>
          </a:p>
        </p:txBody>
      </p:sp>
      <p:sp>
        <p:nvSpPr>
          <p:cNvPr id="4" name="TextBox 3">
            <a:extLst>
              <a:ext uri="{FF2B5EF4-FFF2-40B4-BE49-F238E27FC236}">
                <a16:creationId xmlns:a16="http://schemas.microsoft.com/office/drawing/2014/main" id="{BFA98A7D-6804-41E5-93FD-456C48CD8307}"/>
              </a:ext>
            </a:extLst>
          </p:cNvPr>
          <p:cNvSpPr txBox="1"/>
          <p:nvPr/>
        </p:nvSpPr>
        <p:spPr>
          <a:xfrm>
            <a:off x="882315" y="3044808"/>
            <a:ext cx="10401381" cy="1631216"/>
          </a:xfrm>
          <a:prstGeom prst="rect">
            <a:avLst/>
          </a:prstGeom>
          <a:noFill/>
        </p:spPr>
        <p:txBody>
          <a:bodyPr wrap="square" rtlCol="0">
            <a:spAutoFit/>
          </a:bodyPr>
          <a:lstStyle/>
          <a:p>
            <a:pPr marL="342900" indent="-342900">
              <a:buAutoNum type="arabicPeriod"/>
            </a:pPr>
            <a:r>
              <a:rPr lang="en-US" sz="2000" dirty="0"/>
              <a:t>Tight Labor Supply Will Continue to Impact Hiring</a:t>
            </a:r>
          </a:p>
          <a:p>
            <a:pPr marL="342900" indent="-342900">
              <a:buAutoNum type="arabicPeriod"/>
            </a:pPr>
            <a:r>
              <a:rPr lang="en-US" sz="2000" dirty="0"/>
              <a:t>Remote Work Is Here to Stay</a:t>
            </a:r>
          </a:p>
          <a:p>
            <a:pPr marL="342900" indent="-342900">
              <a:buAutoNum type="arabicPeriod"/>
            </a:pPr>
            <a:r>
              <a:rPr lang="en-US" sz="2000" dirty="0"/>
              <a:t>As Workers Seek Higher Pay, Benefits Can Set Employers Apart</a:t>
            </a:r>
          </a:p>
          <a:p>
            <a:pPr marL="342900" indent="-342900">
              <a:buAutoNum type="arabicPeriod"/>
            </a:pPr>
            <a:r>
              <a:rPr lang="en-US" sz="2000" dirty="0"/>
              <a:t>Happiness and Wellbeing Matter</a:t>
            </a:r>
          </a:p>
          <a:p>
            <a:pPr marL="342900" indent="-342900">
              <a:buAutoNum type="arabicPeriod"/>
            </a:pPr>
            <a:r>
              <a:rPr lang="en-US" sz="2000" dirty="0"/>
              <a:t>The Changing Workforces Is Pushing Diversity, Equity, and Inclusion to the Forefront</a:t>
            </a:r>
          </a:p>
        </p:txBody>
      </p:sp>
    </p:spTree>
    <p:extLst>
      <p:ext uri="{BB962C8B-B14F-4D97-AF65-F5344CB8AC3E}">
        <p14:creationId xmlns:p14="http://schemas.microsoft.com/office/powerpoint/2010/main" val="66132203"/>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4086</Words>
  <Application>Microsoft Office PowerPoint</Application>
  <PresentationFormat>Widescreen</PresentationFormat>
  <Paragraphs>344</Paragraphs>
  <Slides>33</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Avenir Next LT Pro</vt:lpstr>
      <vt:lpstr>Calibri</vt:lpstr>
      <vt:lpstr>Courier New</vt:lpstr>
      <vt:lpstr>Graphik Web</vt:lpstr>
      <vt:lpstr>proxima-nova</vt:lpstr>
      <vt:lpstr>Symbol</vt:lpstr>
      <vt:lpstr>Tahoma</vt:lpstr>
      <vt:lpstr>AccentBoxVTI</vt:lpstr>
      <vt:lpstr>SE WY Estate Planning</vt:lpstr>
      <vt:lpstr>Introductions </vt:lpstr>
      <vt:lpstr>Job Market Statistics</vt:lpstr>
      <vt:lpstr>Job Market Statistics</vt:lpstr>
      <vt:lpstr>The Great Divide</vt:lpstr>
      <vt:lpstr>10 Barriers to Employment in the Current Economy</vt:lpstr>
      <vt:lpstr>The Great Resignation - Causes</vt:lpstr>
      <vt:lpstr>The Stats</vt:lpstr>
      <vt:lpstr>Employment Trends in 2023</vt:lpstr>
      <vt:lpstr>Employment Trends in 2023</vt:lpstr>
      <vt:lpstr>Employment Trends in 2023</vt:lpstr>
      <vt:lpstr>Employment Trends in 2023</vt:lpstr>
      <vt:lpstr>Other Key Takeaways</vt:lpstr>
      <vt:lpstr>What Job Seekers Want</vt:lpstr>
      <vt:lpstr>Boosted Benefits </vt:lpstr>
      <vt:lpstr>Hybrid and Remote work options/Four-day work weeks/flexible schedules </vt:lpstr>
      <vt:lpstr>Career Growth Opportunities </vt:lpstr>
      <vt:lpstr>Career Pathways</vt:lpstr>
      <vt:lpstr>Salary Transparency </vt:lpstr>
      <vt:lpstr>Diversity and Inclusion  </vt:lpstr>
      <vt:lpstr>Wellness programs </vt:lpstr>
      <vt:lpstr>Job Advertising Strategies</vt:lpstr>
      <vt:lpstr>Sourcing – How do we do this?</vt:lpstr>
      <vt:lpstr>Sourcing – What do we look for?</vt:lpstr>
      <vt:lpstr>Facebook </vt:lpstr>
      <vt:lpstr>Indeed</vt:lpstr>
      <vt:lpstr>LinkedIn</vt:lpstr>
      <vt:lpstr>Glassdoor</vt:lpstr>
      <vt:lpstr>ZipRecruiter</vt:lpstr>
      <vt:lpstr>How do we determine our budget?</vt:lpstr>
      <vt:lpstr>Employment Branding – What is it and how do you do it?</vt:lpstr>
      <vt:lpstr>How to Build/Improve Job Postings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WY Estate Planning</dc:title>
  <dc:creator>Tara Rood</dc:creator>
  <cp:lastModifiedBy>Courtney</cp:lastModifiedBy>
  <cp:revision>57</cp:revision>
  <dcterms:created xsi:type="dcterms:W3CDTF">2023-01-17T21:27:08Z</dcterms:created>
  <dcterms:modified xsi:type="dcterms:W3CDTF">2023-01-31T16:17:15Z</dcterms:modified>
</cp:coreProperties>
</file>